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94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29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27" r:id="rId26"/>
    <p:sldId id="317" r:id="rId27"/>
    <p:sldId id="318" r:id="rId28"/>
    <p:sldId id="319" r:id="rId29"/>
    <p:sldId id="328" r:id="rId30"/>
    <p:sldId id="320" r:id="rId31"/>
    <p:sldId id="321" r:id="rId32"/>
    <p:sldId id="322" r:id="rId33"/>
    <p:sldId id="323" r:id="rId34"/>
    <p:sldId id="324" r:id="rId35"/>
    <p:sldId id="325" r:id="rId36"/>
    <p:sldId id="289" r:id="rId37"/>
    <p:sldId id="326" r:id="rId38"/>
    <p:sldId id="288" r:id="rId3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9ABF"/>
    <a:srgbClr val="43B6C5"/>
    <a:srgbClr val="1D5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118" autoAdjust="0"/>
  </p:normalViewPr>
  <p:slideViewPr>
    <p:cSldViewPr snapToGrid="0" snapToObjects="1">
      <p:cViewPr varScale="1">
        <p:scale>
          <a:sx n="64" d="100"/>
          <a:sy n="64" d="100"/>
        </p:scale>
        <p:origin x="87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F057-1E99-4588-B469-DDDC150750F7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E0AAB-1FCE-445D-B30D-A71110D58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045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779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394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0AAB-1FCE-445D-B30D-A71110D58FEF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E5C19-4F95-7D4E-AE8C-065D31FF7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D6A221-3EB1-F749-88EF-ED66A3209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7E6B95-3910-A349-9DD3-6D67EF98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EC68-3D70-4018-B8DA-7D9BCB69F30C}" type="datetime1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A89615-E1CF-D948-86C7-05D50895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E30CA1-51D8-8D4B-836F-33E3B0F1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2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063A0-ABC3-FA49-A101-CBB19D72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DB7D99-FC47-D841-B3F4-655089AC4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68DE60-BD6C-EF41-9C9B-DF25B264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F55-4AEB-4954-A05D-5F5A57ED3516}" type="datetime1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0511FA-1BAC-704D-941A-24E964C0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940737-EC6E-504A-8E62-4F2CAFA7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91D915-CB8A-9047-99BC-BF2083BA1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DA0C1D-AD64-6548-AEDC-092054E86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372525-E175-4B43-8C39-DB664F15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07F4-E450-415B-991D-16C9D3797A3C}" type="datetime1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7441FC-302A-6E49-8946-9E840792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7AFEA2-E451-204C-92E3-6475A531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81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C9E8D-2BA2-8942-A0F8-4BBD7BA27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1BE181-6A30-AD40-89FF-E26AA8798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354917-0B68-B945-ACEF-2CE22DF7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5C-18AA-4BD7-8CA4-C7D059CFE42C}" type="datetime1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AB239D-B0CE-EA4F-B606-7B2BCAEA4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10A603-27ED-2541-AFE0-6BC22A98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1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04640-A9E3-6F4C-AC85-7340542F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7FF1CA-528D-6948-AAC1-D70D4BA1F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738270-A3F9-B148-AE2C-86273959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23FA-7565-4E46-936E-4DA231D80106}" type="datetime1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BE7D41-8FF9-7649-97E8-BC1A27CD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2D4AA6-60BE-CD4F-A03D-3862B20C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8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9CA98-6B1C-0242-8C68-2D89FA4D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FA09D6-D5CC-0240-A3EA-B831D8393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FBE47D-9335-1A4C-AC0F-286252927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617F89-7C4C-764A-B0AC-FC490066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045-8458-4B2D-B3E3-61CAF6002384}" type="datetime1">
              <a:rPr lang="pt-BR" smtClean="0"/>
              <a:t>23/07/2023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9E7E1-9C27-7643-9599-1ED9B21E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AD8475-B668-A547-934E-7D0242AF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87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709B9-3218-244A-8C92-87187A2F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84F591-88A0-204E-B74F-3F39DA1D7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E0F19D-E956-0F4C-8A87-33A90E4E3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7BA407F-1B74-7345-A013-12710D3D0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065795-12A1-6542-986A-BE742DD13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8D351C-A984-7442-894D-D4CE491C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1C6A-0531-4218-A79F-3417E2C65DCB}" type="datetime1">
              <a:rPr lang="pt-BR" smtClean="0"/>
              <a:t>23/07/2023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07C2BD-3A0E-3C40-84B1-B68BBCB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CDC2DCF-71DA-AE47-9318-A6D42680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52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7F44E-402E-AB4A-8090-18DD978E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58D0951-7026-F44A-8577-423F68A7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9A08-E58A-4BDB-9E2C-FC111D60C73F}" type="datetime1">
              <a:rPr lang="pt-BR" smtClean="0"/>
              <a:t>23/07/2023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980C243-ABE9-CC48-9B0A-825F5164B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20DB13-7EC4-B14E-AD0F-363FCAE6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75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65D2D79-4C93-234D-98E6-C1C561B7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2292-B17E-47B3-8944-DACA897388C1}" type="datetime1">
              <a:rPr lang="pt-BR" smtClean="0"/>
              <a:t>23/07/2023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27B0A10-B69E-F548-B7E5-3A862F8A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684CEF6-E567-144F-B9E1-C2E9E97D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64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D6E31-6A95-EC42-A531-34A1E2F7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F6D237-2D4F-3749-9763-86851CEAB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D4DC3A-747A-5748-9EF2-BAB7DE0C0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17C047-21F5-A743-83E6-B5ED3CF35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AF9F-A17C-46DE-8FCD-934E5F354F5C}" type="datetime1">
              <a:rPr lang="pt-BR" smtClean="0"/>
              <a:t>23/07/2023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E550D0-9111-7647-8458-2BE99FA0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58323A-B38B-C64A-8DB1-E0D8EF3E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38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45809-2FC7-D545-9B18-E1EE03B8E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0E7E021-5D4B-7C42-A79F-EA628170A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D4BE7C-7955-0948-8395-408309715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D343EB-5DC4-2F4D-9E34-0B60ABE69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D8E8-AFAD-4640-A745-DE6F46D09C60}" type="datetime1">
              <a:rPr lang="pt-BR" smtClean="0"/>
              <a:t>23/07/2023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CF059B-587D-7240-B63E-0F224ADD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E85661-070E-BB42-9793-DF673AD3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84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 l="63000" t="-35000" r="-26000" b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8D62352-EEBF-E349-B151-435188C0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3DBF3A-6C27-B544-A6E8-3ED9A3C9B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46E058-32AB-4648-BDDB-B0B4EB173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BB9C-72FE-48F6-9C30-A08E2C1117D6}" type="datetime1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03475-F72E-DD4E-9AC2-22A3EA5BD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EFDFC4-55B0-8A45-A395-BB0A55C0A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4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as.ufu.br/telefone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30E8BD0-2AE4-AB4B-A059-382CD2ADC7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3839" t="26667" r="36551" b="42857"/>
          <a:stretch/>
        </p:blipFill>
        <p:spPr>
          <a:xfrm rot="11690433">
            <a:off x="8612555" y="-1407162"/>
            <a:ext cx="5736487" cy="5904218"/>
          </a:xfrm>
          <a:prstGeom prst="rect">
            <a:avLst/>
          </a:prstGeom>
          <a:noFill/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9EB22E9-B4D4-2143-98E7-48474A0DC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053" y="5461000"/>
            <a:ext cx="1837745" cy="1147323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ACA8275-3CE1-A241-91E1-50DD9BA7AD20}"/>
              </a:ext>
            </a:extLst>
          </p:cNvPr>
          <p:cNvSpPr txBox="1"/>
          <p:nvPr/>
        </p:nvSpPr>
        <p:spPr>
          <a:xfrm>
            <a:off x="487860" y="1368503"/>
            <a:ext cx="7346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CITAÇÕES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B566E5F-CCA1-D04E-B418-FC78029B86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261" t="5556" r="34635" b="5862"/>
          <a:stretch/>
        </p:blipFill>
        <p:spPr>
          <a:xfrm>
            <a:off x="8712200" y="5461000"/>
            <a:ext cx="809070" cy="11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5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350500"/>
            <a:ext cx="1034792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INTERVENÇÕES DO AUTOR NAS CITAÇÕES DIRETAS</a:t>
            </a:r>
          </a:p>
          <a:p>
            <a:pPr lvl="0" algn="ctr"/>
            <a:endParaRPr lang="pt-BR" sz="32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3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Supressões [...]</a:t>
            </a:r>
          </a:p>
          <a:p>
            <a:pPr lvl="0" algn="just"/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“[...] a técnica é a maneira mais adequada de se vencer as etapas indicadas pelo método. Por isso [...] o método é equivalente à estratégia, [...]” (</a:t>
            </a:r>
            <a:r>
              <a:rPr lang="pt-BR" sz="30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Galliano, 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1979, p. 32).</a:t>
            </a:r>
          </a:p>
          <a:p>
            <a:pPr lvl="0" algn="just"/>
            <a:endParaRPr lang="pt-BR" sz="30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3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Interpolações, acréscimos ou comentários [   ]</a:t>
            </a:r>
          </a:p>
          <a:p>
            <a:pPr lvl="0" algn="just"/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“Para justificar alternativas não-deliberativas, eles [os representantes] precisam engajar-se em </a:t>
            </a:r>
            <a:r>
              <a:rPr lang="pt-BR" sz="30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deliberação”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</a:t>
            </a:r>
            <a:r>
              <a:rPr lang="pt-BR" sz="3000" spc="-1" dirty="0" err="1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Gutmann</a:t>
            </a:r>
            <a:r>
              <a:rPr lang="pt-BR" sz="30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; Thompson, 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2004, p. 43).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350500"/>
            <a:ext cx="105845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INTERVENÇÕES DO AUTOR NAS CITAÇÕES DIRETAS</a:t>
            </a:r>
          </a:p>
          <a:p>
            <a:pPr lvl="0" algn="ctr"/>
            <a:endParaRPr lang="pt-BR" sz="32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32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Ênfase ou </a:t>
            </a: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destaque: </a:t>
            </a:r>
            <a:r>
              <a:rPr lang="pt-BR" sz="32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sublinhado</a:t>
            </a: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ou negrito ou itálico</a:t>
            </a:r>
          </a:p>
          <a:p>
            <a:pPr lvl="5"/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5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Um dos grandes dilemas da </a:t>
            </a: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Educação no Brasil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passa</a:t>
            </a:r>
          </a:p>
          <a:p>
            <a:pPr lvl="5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pela sua democratização, no que tange à</a:t>
            </a:r>
          </a:p>
          <a:p>
            <a:pPr lvl="5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universalização de vagas em seus níveis e modalidades,</a:t>
            </a:r>
          </a:p>
          <a:p>
            <a:pPr lvl="5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 requer, além do acesso, permanência com 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qualidade</a:t>
            </a:r>
          </a:p>
          <a:p>
            <a:pPr lvl="5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Lima,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2009, p. 18, grifo nosso).</a:t>
            </a:r>
          </a:p>
          <a:p>
            <a:pPr lvl="0" algn="just"/>
            <a:endParaRPr lang="pt-BR" sz="32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“Os jornalistas, </a:t>
            </a:r>
            <a:r>
              <a:rPr lang="pt-BR" sz="3000" i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grosso modo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interessam-se pelo excepcional para </a:t>
            </a:r>
            <a:r>
              <a:rPr lang="pt-BR" sz="30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eles” 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</a:t>
            </a:r>
            <a:r>
              <a:rPr lang="pt-BR" sz="30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Bourdieu, 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1997, p. 26, grifos </a:t>
            </a:r>
            <a:r>
              <a:rPr lang="pt-BR" sz="30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próprios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524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694423" y="435383"/>
            <a:ext cx="1116279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DADOS OBTIDOS </a:t>
            </a:r>
            <a:r>
              <a:rPr lang="pt-BR" sz="40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EM FONTES NÃO PUBLICADAS FORMALMENTE</a:t>
            </a:r>
          </a:p>
          <a:p>
            <a:pPr lvl="0" algn="ctr"/>
            <a:endParaRPr lang="pt-BR" sz="32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Para instrumentos de pesquisa (entrevistas, depoimentos, questionários), quando necessário, omitir o nome do entrevistado. </a:t>
            </a:r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5"/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5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[...] observo que familiares assustam com tantas informações e como eles veem seus entes ali, com [...] uma máquina respirando [...], é tenso e eu tento amenizar a situação explicando de um jeito que entenderão melhor 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(Entrevistado A).</a:t>
            </a:r>
          </a:p>
          <a:p>
            <a:pPr lvl="5"/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</a:p>
          <a:p>
            <a:pPr marL="0" lvl="5"/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transcrição de entrevistas não publicadas formalmente não gera referência.</a:t>
            </a:r>
            <a:endParaRPr lang="pt-BR" sz="3200" spc="-1" dirty="0">
              <a:highlight>
                <a:srgbClr val="FFFF00"/>
              </a:highlight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309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350500"/>
            <a:ext cx="1058454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DADOS OBTIDOS </a:t>
            </a:r>
            <a:r>
              <a:rPr lang="pt-BR" sz="40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EM FONTES NÃO PUBLICADAS FORMALMENTE</a:t>
            </a:r>
          </a:p>
          <a:p>
            <a:pPr lvl="0" algn="ctr">
              <a:lnSpc>
                <a:spcPct val="150000"/>
              </a:lnSpc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Devem ser indicados no texto ou em nota, quando utilizados</a:t>
            </a:r>
            <a:endParaRPr lang="pt-BR" sz="1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ctr"/>
            <a:endParaRPr lang="pt-BR" sz="28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 texto</a:t>
            </a:r>
          </a:p>
          <a:p>
            <a:pPr lvl="0" algn="just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Nós [Inep] não queremos ranquear os cursos de graduação no país com a avaliação do Enade, mas os jornalistas são os primeiros a ligar para saber quem ficou em primeiro lugar 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[...]¹.</a:t>
            </a:r>
          </a:p>
          <a:p>
            <a:pPr lvl="0" algn="just"/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Em notas de rodapé</a:t>
            </a:r>
          </a:p>
          <a:p>
            <a:pPr lvl="0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_________</a:t>
            </a:r>
          </a:p>
          <a:p>
            <a:pPr lvl="0" algn="just"/>
            <a: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¹ Informações fornecidas por Luiz Cláudio Costa, presidente do Inep, no 14° Encontro</a:t>
            </a:r>
            <a:b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  Nacional de Professores de Jornalismo, promovido pelo curso de Comunicação</a:t>
            </a:r>
            <a:b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  Social/Jornalismo da UFU (Uberlândia-MG), em 28 de abril de 2012.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909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350500"/>
            <a:ext cx="11251296" cy="563231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DE TRABALHO EM FASE DE ELABORAÇÃO</a:t>
            </a:r>
          </a:p>
          <a:p>
            <a:pPr lvl="0" algn="ctr"/>
            <a:endParaRPr lang="pt-BR" sz="4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 texto</a:t>
            </a:r>
          </a:p>
          <a:p>
            <a:pPr lvl="0" algn="just"/>
            <a:r>
              <a:rPr lang="pt-BR" sz="2400" spc="-1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Para tanto, sugere-se uma ampliação do debate a respeito de seu papel institucional como instrumento </a:t>
            </a:r>
            <a:r>
              <a:rPr lang="pt-BR" sz="2400" spc="-1" dirty="0" err="1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contra-hegemônico</a:t>
            </a:r>
            <a:r>
              <a:rPr lang="pt-BR" sz="2400" spc="-1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 de formação e difusão de saberes e 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conhecimento</a:t>
            </a:r>
            <a:r>
              <a:rPr lang="pt-BR" sz="2400" spc="-1" baseline="30000" dirty="0">
                <a:highlight>
                  <a:srgbClr val="FFFF00"/>
                </a:highlight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5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.</a:t>
            </a:r>
            <a:endParaRPr lang="pt-BR" sz="2400" spc="-1" baseline="30000" dirty="0">
              <a:highlight>
                <a:srgbClr val="FFFF00"/>
              </a:highlight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endParaRPr lang="pt-BR" sz="24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Em notas de rodapé</a:t>
            </a:r>
          </a:p>
          <a:p>
            <a:pPr lvl="0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________</a:t>
            </a:r>
          </a:p>
          <a:p>
            <a:pPr lvl="0"/>
            <a:r>
              <a:rPr lang="pt-BR" sz="20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5 </a:t>
            </a:r>
            <a: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Esta informação será publicada no livro “Radiodifusão educativa no ensino superior”, de autoria</a:t>
            </a:r>
            <a:b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 de Fabiano de Moura Goulart e Adriana Cristina </a:t>
            </a:r>
            <a:r>
              <a:rPr lang="pt-BR" sz="2000" spc="-1" dirty="0" err="1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Omena</a:t>
            </a:r>
            <a: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dos Santos da UFU com publicação</a:t>
            </a:r>
            <a:b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2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 prevista para 2014.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527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719832"/>
            <a:ext cx="10584546" cy="526297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SISTEMAS DE CHAMADA</a:t>
            </a:r>
          </a:p>
          <a:p>
            <a:pPr lvl="0" algn="ctr"/>
            <a:endParaRPr lang="pt-BR" sz="40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ctr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</a:p>
          <a:p>
            <a:pPr lvl="0" algn="ctr"/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ctr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Numérico</a:t>
            </a:r>
          </a:p>
          <a:p>
            <a:pPr lvl="0" algn="ctr"/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Deve ser utilizado o mesmo sistema ao longo de toda a publicação;</a:t>
            </a:r>
          </a:p>
          <a:p>
            <a:pPr marL="457200" lvl="0" indent="-457200">
              <a:buFont typeface="Wingdings" pitchFamily="2" charset="2"/>
              <a:buChar char="ü"/>
            </a:pPr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Todo item citado deve estar na lista de referências.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503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3" y="262374"/>
            <a:ext cx="11021693" cy="609397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</a:p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Um Autor</a:t>
            </a:r>
          </a:p>
          <a:p>
            <a:pPr lvl="0" algn="ctr"/>
            <a:endParaRPr lang="pt-BR" sz="4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 texto</a:t>
            </a:r>
          </a:p>
          <a:p>
            <a:pPr lvl="0"/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Para </a:t>
            </a:r>
            <a:r>
              <a:rPr lang="pt-BR" sz="3200" spc="-1" dirty="0" err="1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Bourdieu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(1997), a televisão oculta mostrando. </a:t>
            </a:r>
          </a:p>
          <a:p>
            <a:pPr lvl="0">
              <a:lnSpc>
                <a:spcPct val="150000"/>
              </a:lnSpc>
            </a:pP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</a:t>
            </a:r>
          </a:p>
          <a:p>
            <a:pPr lvl="0"/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Estudos sobre as relações de poder na televisão mostram que há controle político neste meio (</a:t>
            </a:r>
            <a:r>
              <a:rPr lang="pt-BR" sz="32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Bourdieu, 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1997).</a:t>
            </a:r>
          </a:p>
          <a:p>
            <a:pPr lvl="0"/>
            <a:endParaRPr lang="pt-BR" sz="32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Na referência da obra consultada</a:t>
            </a:r>
          </a:p>
          <a:p>
            <a:pPr lvl="0"/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BOURDIEU, P. </a:t>
            </a:r>
            <a:r>
              <a:rPr lang="pt-BR" sz="3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Sobre a televisão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 Rio de Janeiro: Zahar, 1997.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38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3" y="231596"/>
            <a:ext cx="10973568" cy="61247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</a:p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Um autor – Entidade</a:t>
            </a:r>
          </a:p>
          <a:p>
            <a:pPr lvl="0" algn="ctr"/>
            <a:endParaRPr lang="pt-BR" sz="4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Para o exercício da Medicina impõe-se a inscrição no Conselho Regional do respectivo Estado, Território ou Distrito </a:t>
            </a:r>
            <a:r>
              <a:rPr lang="pt-BR" sz="30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Federal” 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</a:t>
            </a:r>
            <a:r>
              <a:rPr lang="pt-BR" sz="30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Conselho Federal de Medicina, </a:t>
            </a:r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2010, p. 29).</a:t>
            </a:r>
          </a:p>
          <a:p>
            <a:pPr lvl="0"/>
            <a:endParaRPr lang="pt-BR" sz="30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3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</a:t>
            </a:r>
          </a:p>
          <a:p>
            <a:pPr lvl="0"/>
            <a:endParaRPr lang="pt-BR" sz="3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30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Segundo o Conselho Federal de Medicina (2010, p. 29) “Para o exercício da Medicina impõe-se a inscrição no Conselho Regional do respectivo Estado, Território ou Distrito </a:t>
            </a:r>
            <a:r>
              <a:rPr lang="pt-BR" sz="30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Federal”.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599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534572" y="42724"/>
            <a:ext cx="11208249" cy="66787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</a:p>
          <a:p>
            <a:pPr lvl="0" algn="just"/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ctr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Dois autores</a:t>
            </a:r>
          </a:p>
          <a:p>
            <a:pPr lvl="0" algn="just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Mendonça e Maia (2008, p. 127) entendem por âmbitos interacionais “[...] as instâncias em que os integrantes de um ator coletivo interagem com outros atores 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sociais”.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: </a:t>
            </a:r>
          </a:p>
          <a:p>
            <a:pPr lvl="0" algn="just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“As interações cotidianas entre as pessoas que compartilham experiências e a vivência de situações problemáticas permitem que elas deixem suas marcas [...]” (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Mendonça; Maia,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2008, p. 131).</a:t>
            </a:r>
          </a:p>
          <a:p>
            <a:pPr lvl="0" algn="just">
              <a:lnSpc>
                <a:spcPct val="150000"/>
              </a:lnSpc>
            </a:pPr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ctr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Três autores</a:t>
            </a:r>
          </a:p>
          <a:p>
            <a:pPr lvl="0" algn="just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Os eixos norteadores da implantação de políticas regionais e nacionais são questões relacionadas à educação, política social e Estado 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(Figueiredo; Zanardi; Deitos, 2008)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 </a:t>
            </a: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: </a:t>
            </a:r>
          </a:p>
          <a:p>
            <a:pPr lvl="0" algn="just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Segundo Silva, Pinheiro e França (2006), um dos grandes desafios do pesquisador é conciliar a natureza do trabalho criativo com qualidade formal.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529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3" y="254333"/>
            <a:ext cx="10752187" cy="64325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Mais de três autores</a:t>
            </a: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Pode ser citado </a:t>
            </a: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 primeiro autor seguido da expressão </a:t>
            </a:r>
            <a:r>
              <a:rPr lang="pt-BR" sz="2800" b="1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et al.</a:t>
            </a:r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(e outros), ano da publicação e páginas ou </a:t>
            </a:r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localização, se houver, </a:t>
            </a: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 caso de citação direta.</a:t>
            </a:r>
          </a:p>
          <a:p>
            <a:pPr lvl="0" algn="just"/>
            <a:endParaRPr lang="pt-BR" sz="28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“Uma das consequências da distrofia muscular é a diminuição da função pulmonar [...]” (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Carmo </a:t>
            </a:r>
            <a:r>
              <a:rPr lang="pt-BR" sz="28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et al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1990, p. 8). </a:t>
            </a:r>
          </a:p>
          <a:p>
            <a:pPr lvl="0" algn="just"/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Ou: </a:t>
            </a:r>
          </a:p>
          <a:p>
            <a:pPr lvl="0" algn="just"/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Segundo Marcondes </a:t>
            </a:r>
            <a:r>
              <a:rPr lang="pt-BR" sz="28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et al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 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(2003), a mesma hierarquia que organiza as diferenças entre trabalhos realizados por homens e mulheres possibilitou o não reconhecimento dos trabalhos que ocorrem na esfera doméstica.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564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1005877" y="790437"/>
            <a:ext cx="10347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000" b="1" dirty="0">
                <a:latin typeface="Arial"/>
                <a:ea typeface="DejaVu Sans"/>
                <a:cs typeface="DejaVu Sans"/>
              </a:rPr>
              <a:t>ELABORAÇÃO DE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BR" sz="4000" b="1" dirty="0">
                <a:latin typeface="Arial"/>
                <a:ea typeface="DejaVu Sans"/>
                <a:cs typeface="DejaVu Sans"/>
              </a:rPr>
              <a:t> CITAÇÕES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1259407" y="3140389"/>
            <a:ext cx="98577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pt-BR" sz="3200" b="1" i="1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ABNT NBR 10520/</a:t>
            </a:r>
            <a:r>
              <a:rPr kumimoji="1" lang="pt-BR" sz="3200" b="1" i="1" dirty="0">
                <a:solidFill>
                  <a:prstClr val="black"/>
                </a:solidFill>
                <a:highlight>
                  <a:srgbClr val="FFFF00"/>
                </a:highlight>
                <a:latin typeface="Arial"/>
                <a:ea typeface="DejaVu Sans"/>
                <a:cs typeface="DejaVu Sans"/>
              </a:rPr>
              <a:t>2023</a:t>
            </a:r>
          </a:p>
          <a:p>
            <a:pPr lvl="0" algn="ctr">
              <a:spcBef>
                <a:spcPct val="50000"/>
              </a:spcBef>
              <a:defRPr/>
            </a:pPr>
            <a:r>
              <a:rPr kumimoji="1" lang="pt-BR" sz="3200" b="1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Especifica as características para apresentação de citações em documentos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6086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609216" y="274290"/>
            <a:ext cx="10744584" cy="63094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de autores diferentes com o mesmo sobrenome e mesmo ano</a:t>
            </a:r>
          </a:p>
          <a:p>
            <a:pPr lvl="0" algn="ctr"/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Acrescentam-se as iniciais dos prenomes</a:t>
            </a:r>
          </a:p>
          <a:p>
            <a:pPr lvl="0" algn="just"/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“[...] as festas de negros eram permitidas no âmbito das instituições religiosas e eles se reuniam em irmandades desde 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1494”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Souza, 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M. M., 2002, p. 15). </a:t>
            </a:r>
          </a:p>
          <a:p>
            <a:pPr lvl="0" algn="just"/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Ou: </a:t>
            </a:r>
          </a:p>
          <a:p>
            <a:pPr lvl="0" algn="just"/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“[...] essa era uma prática mágica que conferia força e poderes sobrenaturais, fechando o corpo às 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agressões”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Souza, 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L. M., 2002, p. 23).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6442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3" y="478550"/>
            <a:ext cx="10973568" cy="58785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Caso as iniciais também sejam iguais, os prenomes devem ser grafados por extenso</a:t>
            </a:r>
          </a:p>
          <a:p>
            <a:pPr lvl="0" algn="just"/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 melhoramento genético do cafeeiro por meio de métodos convencionais é um processo demorado para se obter uma nova cultivar (</a:t>
            </a:r>
            <a:r>
              <a:rPr lang="pt-BR" sz="32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Silva, 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Adelaide, 2009). </a:t>
            </a:r>
          </a:p>
          <a:p>
            <a:pPr lvl="0" algn="just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Ou: </a:t>
            </a:r>
          </a:p>
          <a:p>
            <a:pPr lvl="0" algn="just"/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Para Adriano Silva (2009), os melhores atributos (ácido ascórbico, luminosidade, matiz e acidez total </a:t>
            </a:r>
            <a:r>
              <a:rPr lang="pt-BR" sz="3200" spc="-1" dirty="0" err="1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titulável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) são obtidos com a secagem da polpa a 60 e 70°C.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3436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3" y="73501"/>
            <a:ext cx="10973568" cy="66479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Citações de várias obras de um mesmo autor publicadas em um mesmo ano</a:t>
            </a:r>
          </a:p>
          <a:p>
            <a:pPr lvl="0" algn="just"/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6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Acrescentam-se letras minúsculas, em ordem alfabética, após a data e sem espacejamento, conforme a lista de referência.</a:t>
            </a:r>
          </a:p>
          <a:p>
            <a:pPr lvl="0" algn="just">
              <a:lnSpc>
                <a:spcPct val="150000"/>
              </a:lnSpc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 texto</a:t>
            </a:r>
          </a:p>
          <a:p>
            <a:pPr lvl="0" algn="just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responsabilização individual por seu desempenho econômico foi promovida pelo incentivo à competição (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Gonçalves Neto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2011a, 2011b).</a:t>
            </a:r>
          </a:p>
          <a:p>
            <a:pPr lvl="0" algn="just"/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Na lista de referências</a:t>
            </a:r>
          </a:p>
          <a:p>
            <a:pPr lvl="0" algn="just"/>
            <a:r>
              <a:rPr lang="pt-BR" sz="2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GONÇALVES NETO, J. C. Educação e complexidade: novos desafios de um velho mundo. </a:t>
            </a:r>
            <a:r>
              <a:rPr lang="pt-BR" sz="2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 Popular</a:t>
            </a:r>
            <a:r>
              <a:rPr lang="pt-BR" sz="2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Goiânia, p. 17, 5 out. 2011a. </a:t>
            </a:r>
          </a:p>
          <a:p>
            <a:pPr lvl="0" algn="just"/>
            <a:r>
              <a:rPr lang="pt-BR" sz="2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GONÇALVES NETO, J. C. Irreversível: direito e tempo. </a:t>
            </a:r>
            <a:r>
              <a:rPr lang="pt-BR" sz="2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Prática Jurídica</a:t>
            </a:r>
            <a:r>
              <a:rPr lang="pt-BR" sz="2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Brasília, DF, n. 176, p. 31-33, 31 out. 2011b.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8052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3" y="364474"/>
            <a:ext cx="10973568" cy="575542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</a:p>
          <a:p>
            <a:pPr lvl="0" algn="ctr">
              <a:tabLst>
                <a:tab pos="9409113" algn="l"/>
              </a:tabLst>
            </a:pP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Citações de várias obras, de um mesmo </a:t>
            </a:r>
          </a:p>
          <a:p>
            <a:pPr lvl="0" algn="ctr">
              <a:tabLst>
                <a:tab pos="9409113" algn="l"/>
              </a:tabLst>
            </a:pP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Autor, publicadas em anos diferentes e </a:t>
            </a:r>
          </a:p>
          <a:p>
            <a:pPr lvl="0" algn="ctr">
              <a:tabLst>
                <a:tab pos="9409113" algn="l"/>
              </a:tabLst>
            </a:pP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mencionadas simultaneamente</a:t>
            </a:r>
          </a:p>
          <a:p>
            <a:pPr lvl="0" algn="just"/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As datas devem estar ordenadas cronologicamente e separadas por vírgula</a:t>
            </a:r>
            <a:b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3200" spc="-1" dirty="0" err="1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Lagerlöff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(1934, 1936, 1937) encontrou 22,08% de machos afetados dessa </a:t>
            </a:r>
            <a:r>
              <a:rPr lang="pt-BR" sz="3200" spc="-1" dirty="0" err="1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hipoplasia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715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3" y="-25696"/>
            <a:ext cx="10973568" cy="66787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de obra sem autoria específica</a:t>
            </a:r>
          </a:p>
          <a:p>
            <a:pPr lvl="0" algn="ctr">
              <a:tabLst>
                <a:tab pos="9409113" algn="l"/>
              </a:tabLst>
            </a:pPr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marL="457200" lvl="0" indent="-457200">
              <a:buFont typeface="Wingdings" pitchFamily="2" charset="2"/>
              <a:buChar char="ü"/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Indica-se a primeira palavra do título (incluindo artigos ou monossílabos, se houver), seguida de </a:t>
            </a:r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reticências entre colchetes [...]</a:t>
            </a: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e data</a:t>
            </a:r>
          </a:p>
          <a:p>
            <a:pPr marL="457200" lvl="0" indent="-457200">
              <a:buFont typeface="Wingdings" pitchFamily="2" charset="2"/>
              <a:buChar char="ü"/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É necessário indicar a </a:t>
            </a:r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página ou localização consultada, se houver, </a:t>
            </a: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em caso de citação direta</a:t>
            </a:r>
          </a:p>
          <a:p>
            <a:pPr lvl="0">
              <a:tabLst>
                <a:tab pos="9409113" algn="l"/>
              </a:tabLst>
            </a:pPr>
            <a:endParaRPr lang="pt-BR" sz="28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 desenvolvimento e a utilização das capacidades humanas é questão de constante preocupação para todos os que prezam o bem-estar dos indivíduos e o futuro da 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sociedade”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criança [...],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1973, p. 13). </a:t>
            </a:r>
          </a:p>
          <a:p>
            <a:pPr lvl="0">
              <a:tabLst>
                <a:tab pos="9409113" algn="l"/>
              </a:tabLst>
            </a:pP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Ou: </a:t>
            </a:r>
          </a:p>
          <a:p>
            <a:pPr lvl="0">
              <a:tabLst>
                <a:tab pos="9409113" algn="l"/>
              </a:tabLst>
            </a:pP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Conforme análise na obra Metodologia 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[...]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(1980), o uso da normalização contribui para melhorar a qualidade dos trabalhos científicos.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3243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609216" y="258901"/>
            <a:ext cx="10973568" cy="63401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de obra sem autoria específica</a:t>
            </a:r>
          </a:p>
          <a:p>
            <a:pPr lvl="0" algn="ctr">
              <a:tabLst>
                <a:tab pos="9409113" algn="l"/>
              </a:tabLst>
            </a:pPr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Quando o título for constituído por uma única palavra, mesmo que tenha subtítulo, deve-se utilizá-la sem reticências entre colchetes.</a:t>
            </a:r>
          </a:p>
          <a:p>
            <a:pPr lvl="0">
              <a:tabLst>
                <a:tab pos="9409113" algn="l"/>
              </a:tabLst>
            </a:pPr>
            <a:endParaRPr lang="pt-BR" sz="28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6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“As causas apontadas pelo impresso eram não só o abuso de certos alimentos. Mas também o abalo dos nervos e o excesso de fadiga, informava o Caderno Feminino” (Celulite, 1960, p. 1).</a:t>
            </a:r>
          </a:p>
          <a:p>
            <a:pPr lvl="0">
              <a:tabLst>
                <a:tab pos="9409113" algn="l"/>
              </a:tabLst>
            </a:pPr>
            <a:endParaRPr lang="pt-BR" sz="2800" spc="-1" dirty="0">
              <a:highlight>
                <a:srgbClr val="FFFF00"/>
              </a:highlight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Na referência</a:t>
            </a:r>
          </a:p>
          <a:p>
            <a:pPr>
              <a:tabLst>
                <a:tab pos="9409113" algn="l"/>
              </a:tabLst>
            </a:pP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CELULITE: inimigo da beleza. </a:t>
            </a:r>
            <a:r>
              <a:rPr lang="pt-BR" sz="24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Correio da Manhã</a:t>
            </a: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Rio de Janeiro, 29 maio 1960. 5º caderno. Feminino, p. 1.</a:t>
            </a:r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55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211015" y="-1852"/>
            <a:ext cx="11769969" cy="717119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Citações indiretas e simultâneas de obras de vários autores</a:t>
            </a:r>
          </a:p>
          <a:p>
            <a:pPr lvl="0" algn="ctr">
              <a:tabLst>
                <a:tab pos="9409113" algn="l"/>
              </a:tabLst>
            </a:pPr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Recomenda-se que sejam apresentadas em ordem alfabética</a:t>
            </a:r>
          </a:p>
          <a:p>
            <a:pPr lvl="0" algn="just">
              <a:tabLst>
                <a:tab pos="9409113" algn="l"/>
              </a:tabLst>
            </a:pP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Existe uma série de estudos, Alves (1977, 1978), Embrapa (1973) e Monteiro (1977), que analisa a importância relativa das variáveis que influenciam no consumo alimentar da população.</a:t>
            </a:r>
          </a:p>
          <a:p>
            <a:pPr lvl="0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Ou: </a:t>
            </a:r>
          </a:p>
          <a:p>
            <a:pPr lvl="0" algn="just">
              <a:tabLst>
                <a:tab pos="9409113" algn="l"/>
              </a:tabLst>
            </a:pP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Existe uma série de estudos que analisa a importância relativa das variáveis que influenciam no consumo alimentar da população (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Alves, 1977, 1978; Embrapa, 1973; Monteiro, 1977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).</a:t>
            </a:r>
          </a:p>
          <a:p>
            <a:pPr algn="just">
              <a:tabLst>
                <a:tab pos="9409113" algn="l"/>
              </a:tabLst>
            </a:pPr>
            <a:endParaRPr lang="pt-BR" sz="2800" b="1" spc="-1" dirty="0">
              <a:highlight>
                <a:srgbClr val="FFFF00"/>
              </a:highlight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algn="just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Dentro do parênteses, devem ser separadas por ponto e vírgula.</a:t>
            </a:r>
          </a:p>
          <a:p>
            <a:pPr lvl="0" algn="just">
              <a:tabLst>
                <a:tab pos="9409113" algn="l"/>
              </a:tabLst>
            </a:pPr>
            <a:endParaRPr lang="pt-BR" sz="28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56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295422" y="43843"/>
            <a:ext cx="11732455" cy="6694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AUTOR-DATA</a:t>
            </a:r>
            <a:b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de citação</a:t>
            </a:r>
          </a:p>
          <a:p>
            <a:pPr lvl="0" algn="ctr">
              <a:tabLst>
                <a:tab pos="9409113" algn="l"/>
              </a:tabLst>
            </a:pPr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7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direta ou indireta de um texto cuja fonte não se teve acesso ao original com o uso da expressão </a:t>
            </a:r>
            <a:r>
              <a:rPr lang="pt-BR" sz="2700" b="1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apud</a:t>
            </a:r>
            <a:r>
              <a:rPr lang="pt-BR" sz="27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(citado por)</a:t>
            </a:r>
          </a:p>
          <a:p>
            <a:pPr lvl="0">
              <a:tabLst>
                <a:tab pos="9409113" algn="l"/>
              </a:tabLst>
            </a:pPr>
            <a:endParaRPr lang="pt-BR" sz="27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3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Deve ser indicada pela autoria e ano da fonte citada, expressão </a:t>
            </a:r>
            <a:r>
              <a:rPr lang="pt-BR" sz="2300" b="1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apud</a:t>
            </a:r>
            <a:r>
              <a:rPr lang="pt-BR" sz="23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seguida da autoria, ano e número da página ou localização da fonte consultada, se houver</a:t>
            </a:r>
            <a:b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b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“As partes e as peças são produzidas em vários países em que possuem vantagens competitivas para abraçar a mão-de-obra </a:t>
            </a:r>
            <a:r>
              <a:rPr lang="pt-BR" sz="27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requerida”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</a:t>
            </a:r>
            <a:r>
              <a:rPr lang="pt-BR" sz="27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Lacerda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1998, p. 27 </a:t>
            </a:r>
            <a:r>
              <a:rPr lang="pt-BR" sz="27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apud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7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Mariano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2005, p. 89).</a:t>
            </a:r>
            <a:b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endParaRPr lang="pt-BR" sz="27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Para Dolores </a:t>
            </a:r>
            <a:r>
              <a:rPr lang="pt-BR" sz="2700" spc="-1" dirty="0" err="1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Mirón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(2012 </a:t>
            </a:r>
            <a:r>
              <a:rPr lang="pt-BR" sz="27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apud</a:t>
            </a:r>
            <a:r>
              <a:rPr lang="pt-BR" sz="27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Vallejo, 2023, p. 225), “O eco dessas ideias gregas ressoa na frase [...] ‘Uma palavra tua bastará para me curar’ ”.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2200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384626" y="462429"/>
            <a:ext cx="11422747" cy="58939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NOTA EXPLICATIVA</a:t>
            </a:r>
          </a:p>
          <a:p>
            <a:pPr lvl="0" algn="ctr">
              <a:tabLst>
                <a:tab pos="9409113" algn="l"/>
              </a:tabLst>
            </a:pPr>
            <a:endParaRPr lang="pt-BR" sz="4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  <a:tabLst>
                <a:tab pos="9409113" algn="l"/>
              </a:tabLst>
            </a:pPr>
            <a:r>
              <a:rPr lang="pt-BR" sz="27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Usada para comentários, explanações ou esclarecimentos que não possam ser incluídos no texto;</a:t>
            </a:r>
          </a:p>
          <a:p>
            <a:pPr marL="457200" lvl="0" indent="-457200">
              <a:buFont typeface="Wingdings" panose="05000000000000000000" pitchFamily="2" charset="2"/>
              <a:buChar char="ü"/>
              <a:tabLst>
                <a:tab pos="9409113" algn="l"/>
              </a:tabLst>
            </a:pPr>
            <a:r>
              <a:rPr lang="pt-BR" sz="27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Deve ser indicada no texto por números arábicos consecutivos;</a:t>
            </a:r>
          </a:p>
          <a:p>
            <a:pPr marL="457200" lvl="0" indent="-457200">
              <a:buFont typeface="Wingdings" panose="05000000000000000000" pitchFamily="2" charset="2"/>
              <a:buChar char="ü"/>
              <a:tabLst>
                <a:tab pos="9409113" algn="l"/>
              </a:tabLst>
            </a:pPr>
            <a:r>
              <a:rPr lang="pt-BR" sz="27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Não pode ser utilizada concomitantemente com o sistema numérico;</a:t>
            </a:r>
          </a:p>
          <a:p>
            <a:pPr marL="457200" lvl="0" indent="-457200">
              <a:buFont typeface="Wingdings" panose="05000000000000000000" pitchFamily="2" charset="2"/>
              <a:buChar char="ü"/>
              <a:tabLst>
                <a:tab pos="9409113" algn="l"/>
              </a:tabLst>
            </a:pPr>
            <a:r>
              <a:rPr lang="pt-BR" sz="27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Deve estar localizada no rodapé;</a:t>
            </a:r>
          </a:p>
          <a:p>
            <a:pPr marL="457200" lvl="0" indent="-457200">
              <a:buFont typeface="Wingdings" panose="05000000000000000000" pitchFamily="2" charset="2"/>
              <a:buChar char="ü"/>
              <a:tabLst>
                <a:tab pos="9409113" algn="l"/>
              </a:tabLst>
            </a:pPr>
            <a:r>
              <a:rPr lang="pt-BR" sz="27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Deve ser alinhada a partir da segunda linha da mesma nota, abaixo da primeira letra da primeira palavra, de forma a destacar o expoente, sem espaço entre as notas e com fonte menor;</a:t>
            </a:r>
          </a:p>
          <a:p>
            <a:pPr marL="457200" lvl="0" indent="-457200">
              <a:buFont typeface="Wingdings" panose="05000000000000000000" pitchFamily="2" charset="2"/>
              <a:buChar char="ü"/>
              <a:tabLst>
                <a:tab pos="9409113" algn="l"/>
              </a:tabLst>
            </a:pPr>
            <a:r>
              <a:rPr lang="pt-BR" sz="27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Também pode ser utilizado o recurso de </a:t>
            </a:r>
            <a:r>
              <a:rPr lang="pt-BR" sz="2700" b="1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hyperlink</a:t>
            </a:r>
            <a:r>
              <a:rPr lang="pt-BR" sz="27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em notas de documentos digitais.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3856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497168" y="551289"/>
            <a:ext cx="11422747" cy="575542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NOTA EXPLICATIVA</a:t>
            </a:r>
          </a:p>
          <a:p>
            <a:pPr lvl="0" algn="ctr">
              <a:tabLst>
                <a:tab pos="9409113" algn="l"/>
              </a:tabLst>
            </a:pPr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 texto</a:t>
            </a:r>
          </a:p>
          <a:p>
            <a:pPr lvl="0">
              <a:tabLst>
                <a:tab pos="9409113" algn="l"/>
              </a:tabLst>
            </a:pP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Nessa sociedade, a educação tem reiterada a sua perspectiva redentora</a:t>
            </a:r>
            <a:r>
              <a:rPr lang="pt-BR" sz="28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a qual seria capaz de equacionar e amenizar as desigualdades sociais.</a:t>
            </a:r>
          </a:p>
          <a:p>
            <a:pPr lvl="0">
              <a:tabLst>
                <a:tab pos="9409113" algn="l"/>
              </a:tabLst>
            </a:pPr>
            <a:endParaRPr lang="pt-BR" sz="28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Em notas de rodapé</a:t>
            </a:r>
          </a:p>
          <a:p>
            <a:pPr lvl="0">
              <a:tabLst>
                <a:tab pos="9409113" algn="l"/>
              </a:tabLst>
            </a:pP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__________</a:t>
            </a:r>
          </a:p>
          <a:p>
            <a:pPr lvl="0">
              <a:tabLst>
                <a:tab pos="9409113" algn="l"/>
              </a:tabLst>
            </a:pPr>
            <a:r>
              <a:rPr lang="pt-BR" sz="28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Esta perspectiva redentora pode ser evidenciada na Pedagogia da Escola Nova,</a:t>
            </a:r>
          </a:p>
          <a:p>
            <a:pPr lvl="0">
              <a:tabLst>
                <a:tab pos="9409113" algn="l"/>
              </a:tabLst>
            </a:pP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  proposta do Manifesto dos Pioneiros.</a:t>
            </a:r>
          </a:p>
          <a:p>
            <a:pPr lvl="0">
              <a:tabLst>
                <a:tab pos="9409113" algn="l"/>
              </a:tabLst>
            </a:pPr>
            <a:endParaRPr lang="pt-BR" sz="24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>
              <a:tabLst>
                <a:tab pos="9409113" algn="l"/>
              </a:tabLst>
            </a:pP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Obs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.: Filete deve medir 5cm, a partir da margem esquerda (ABNT, 2011).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90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769255" y="501679"/>
            <a:ext cx="10347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000" b="1" dirty="0">
                <a:latin typeface="Arial"/>
                <a:ea typeface="DejaVu Sans"/>
                <a:cs typeface="DejaVu Sans"/>
              </a:rPr>
              <a:t>REGRAS DE APRESENTAÇÃO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5" y="1823081"/>
            <a:ext cx="105845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DEFINIÇÃO</a:t>
            </a:r>
            <a:b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Menção de uma informação extraída de outra fonte.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spc="-1" dirty="0"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L="262080" algn="ctr"/>
            <a:r>
              <a:rPr lang="pt-BR" sz="3200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As citações podem ser</a:t>
            </a:r>
          </a:p>
          <a:p>
            <a:pPr marL="262080" algn="ctr"/>
            <a:r>
              <a:rPr lang="pt-BR" sz="3200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Diretas, Indiretas e Citação de citação</a:t>
            </a:r>
            <a:br>
              <a:rPr lang="pt-BR" sz="3200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</a:br>
            <a:br>
              <a:rPr lang="pt-BR" sz="3200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</a:br>
            <a:r>
              <a:rPr lang="pt-BR" sz="3200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As citações podem aparecer</a:t>
            </a:r>
          </a:p>
          <a:p>
            <a:pPr marL="262080" algn="ctr"/>
            <a:r>
              <a:rPr lang="pt-BR" sz="3200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No texto</a:t>
            </a:r>
            <a:r>
              <a:rPr lang="pt-BR" sz="3200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ou </a:t>
            </a:r>
            <a:r>
              <a:rPr lang="pt-BR" sz="3200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em notas de rodapé</a:t>
            </a:r>
            <a:endParaRPr lang="pt-BR" sz="32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737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481717" y="167925"/>
            <a:ext cx="10872083" cy="618842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lnSpc>
                <a:spcPct val="114000"/>
              </a:lnSpc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NUMÉRICO</a:t>
            </a:r>
          </a:p>
          <a:p>
            <a:pPr lvl="0" algn="ctr">
              <a:lnSpc>
                <a:spcPct val="114000"/>
              </a:lnSpc>
              <a:tabLst>
                <a:tab pos="9409113" algn="l"/>
              </a:tabLst>
            </a:pPr>
            <a:endParaRPr lang="pt-BR" sz="4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14000"/>
              </a:lnSpc>
              <a:buFont typeface="Wingdings" pitchFamily="2" charset="2"/>
              <a:buChar char="ü"/>
              <a:tabLst>
                <a:tab pos="9409113" algn="l"/>
              </a:tabLst>
            </a:pPr>
            <a:r>
              <a:rPr lang="pt-BR" sz="3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indicação da fonte é feita por numeração única e consecutiva, em algarismos arábicos, remetendo à lista de referências, na mesma ordem em que aparece no texto;</a:t>
            </a:r>
          </a:p>
          <a:p>
            <a:pPr marL="457200" lvl="0" indent="-457200" algn="just">
              <a:lnSpc>
                <a:spcPct val="114000"/>
              </a:lnSpc>
              <a:buFont typeface="Wingdings" pitchFamily="2" charset="2"/>
              <a:buChar char="ü"/>
              <a:tabLst>
                <a:tab pos="9409113" algn="l"/>
              </a:tabLst>
            </a:pPr>
            <a:r>
              <a:rPr lang="pt-BR" sz="3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Não pode ser utilizado quando houver notas explicativas;</a:t>
            </a:r>
          </a:p>
          <a:p>
            <a:pPr marL="457200" lvl="0" indent="-457200" algn="just">
              <a:lnSpc>
                <a:spcPct val="114000"/>
              </a:lnSpc>
              <a:buFont typeface="Wingdings" pitchFamily="2" charset="2"/>
              <a:buChar char="ü"/>
              <a:tabLst>
                <a:tab pos="9409113" algn="l"/>
              </a:tabLst>
            </a:pPr>
            <a:r>
              <a:rPr lang="pt-BR" sz="3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Indica-se a numeração entre parênteses, alinhada ao texto, ou em expoente, após a citação;</a:t>
            </a:r>
          </a:p>
          <a:p>
            <a:pPr marL="457200" lvl="0" indent="-457200" algn="just">
              <a:lnSpc>
                <a:spcPct val="114000"/>
              </a:lnSpc>
              <a:buFont typeface="Wingdings" pitchFamily="2" charset="2"/>
              <a:buChar char="ü"/>
              <a:tabLst>
                <a:tab pos="9409113" algn="l"/>
              </a:tabLst>
            </a:pPr>
            <a:r>
              <a:rPr lang="pt-BR" sz="3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Não se reinicia a numeração a cada página.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1615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456430" y="170228"/>
            <a:ext cx="11422747" cy="649408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NUMÉRICO</a:t>
            </a:r>
          </a:p>
          <a:p>
            <a:pPr lvl="0" algn="ctr">
              <a:tabLst>
                <a:tab pos="9409113" algn="l"/>
              </a:tabLst>
            </a:pPr>
            <a:endParaRPr lang="pt-BR" sz="4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cs typeface="Arial" panose="020B0604020202020204" pitchFamily="34" charset="0"/>
              </a:rPr>
              <a:t>Em citação direta, o nº da página (precedido de p. ) </a:t>
            </a:r>
            <a:r>
              <a:rPr lang="pt-BR" sz="2800" b="1" spc="-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ou localizador (precedido da abreviatura local.), se houver, </a:t>
            </a:r>
            <a:r>
              <a:rPr lang="pt-BR" sz="2800" b="1" spc="-1" dirty="0">
                <a:latin typeface="Arial" panose="020B0604020202020204" pitchFamily="34" charset="0"/>
                <a:cs typeface="Arial" panose="020B0604020202020204" pitchFamily="34" charset="0"/>
              </a:rPr>
              <a:t>deve ser indicado após o nº da fonte no texto, separado por vírgula e um espaço. </a:t>
            </a:r>
          </a:p>
          <a:p>
            <a:pPr lvl="0" algn="just">
              <a:tabLst>
                <a:tab pos="9409113" algn="l"/>
              </a:tabLst>
            </a:pPr>
            <a:endParaRPr lang="pt-BR" sz="280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 texto</a:t>
            </a:r>
          </a:p>
          <a:p>
            <a:pPr lvl="0" algn="just">
              <a:tabLst>
                <a:tab pos="9409113" algn="l"/>
              </a:tabLst>
            </a:pP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“A televisão é um instrumento de comunicação muito pouco autônomo, sobre o qual pesa toda uma série de restrições que se devem às relações sociais entre os jornalistas 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[...]” </a:t>
            </a:r>
            <a:r>
              <a:rPr lang="pt-BR" sz="2800" spc="-1" baseline="30000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2, local. 3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 </a:t>
            </a:r>
          </a:p>
          <a:p>
            <a:pPr lvl="0" algn="just">
              <a:tabLst>
                <a:tab pos="9409113" algn="l"/>
              </a:tabLst>
            </a:pPr>
            <a:endParaRPr lang="pt-BR" sz="32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Na lista de referências</a:t>
            </a:r>
          </a:p>
          <a:p>
            <a:pPr lvl="0" algn="just">
              <a:tabLst>
                <a:tab pos="9409113" algn="l"/>
              </a:tabLst>
            </a:pPr>
            <a:r>
              <a:rPr lang="pt-BR" sz="24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DEMO, Pedro. </a:t>
            </a: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Introdução à metodologia da ciência.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São Paulo: Atlas, 1985. </a:t>
            </a:r>
          </a:p>
          <a:p>
            <a:pPr lvl="0" algn="just">
              <a:tabLst>
                <a:tab pos="9409113" algn="l"/>
              </a:tabLst>
            </a:pPr>
            <a:r>
              <a:rPr lang="pt-BR" sz="24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2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 BOURDIEU, Pierre. </a:t>
            </a: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Sobre a televisão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 Rio de Janeiro: Zahar, 1997.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1987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456429" y="428178"/>
            <a:ext cx="11422747" cy="600164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NUMÉRICO</a:t>
            </a:r>
          </a:p>
          <a:p>
            <a:pPr lvl="0" algn="ctr">
              <a:tabLst>
                <a:tab pos="9409113" algn="l"/>
              </a:tabLst>
            </a:pPr>
            <a:endParaRPr lang="pt-BR" sz="4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primeira citação de uma obra em nota de rodapé deve ter sua referência completa. </a:t>
            </a:r>
          </a:p>
          <a:p>
            <a:pPr lvl="0" algn="just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As subsequentes podem ser referenciadas de forma abreviada ou utilizando as expressões abaixo abreviadas ou não:</a:t>
            </a:r>
          </a:p>
          <a:p>
            <a:pPr lvl="0" algn="just">
              <a:tabLst>
                <a:tab pos="9409113" algn="l"/>
              </a:tabLst>
            </a:pPr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Id. 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</a:t>
            </a: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Idem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- mesmo autor)</a:t>
            </a:r>
          </a:p>
          <a:p>
            <a:pPr lvl="0" algn="just">
              <a:tabLst>
                <a:tab pos="9409113" algn="l"/>
              </a:tabLst>
            </a:pP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Ibid. 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</a:t>
            </a: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Ibidem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- na mesma obra)</a:t>
            </a:r>
          </a:p>
          <a:p>
            <a:pPr lvl="0" algn="just">
              <a:tabLst>
                <a:tab pos="9409113" algn="l"/>
              </a:tabLst>
            </a:pP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op. cit. 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</a:t>
            </a: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opus citatum</a:t>
            </a:r>
            <a:r>
              <a:rPr lang="pt-BR" sz="3200" i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</a:t>
            </a: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opere citato 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- obra citada)</a:t>
            </a:r>
          </a:p>
          <a:p>
            <a:pPr lvl="0" algn="just">
              <a:tabLst>
                <a:tab pos="9409113" algn="l"/>
              </a:tabLst>
            </a:pP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passim</a:t>
            </a:r>
            <a:r>
              <a:rPr lang="pt-BR" sz="32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(aqui e ali, em diversas passagens)</a:t>
            </a:r>
          </a:p>
          <a:p>
            <a:pPr lvl="0" algn="just">
              <a:tabLst>
                <a:tab pos="9409113" algn="l"/>
              </a:tabLst>
            </a:pP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loc. cit. 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</a:t>
            </a:r>
            <a:r>
              <a:rPr lang="pt-BR" sz="32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loco citato 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- no lugar citado)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5582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456429" y="612844"/>
            <a:ext cx="11422747" cy="563231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SISTEMA NUMÉRICO</a:t>
            </a:r>
          </a:p>
          <a:p>
            <a:pPr lvl="0" algn="ctr">
              <a:tabLst>
                <a:tab pos="9409113" algn="l"/>
              </a:tabLst>
            </a:pPr>
            <a:endParaRPr lang="pt-BR" sz="4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28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cf. </a:t>
            </a:r>
            <a:r>
              <a:rPr lang="pt-BR" sz="2800" i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</a:t>
            </a:r>
            <a:r>
              <a:rPr lang="pt-BR" sz="2800" i="1" spc="-1" dirty="0" err="1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conferre</a:t>
            </a:r>
            <a:r>
              <a:rPr lang="pt-BR" sz="2800" i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- 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confira, confronte)</a:t>
            </a:r>
            <a:r>
              <a:rPr lang="pt-BR" sz="2800" i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</a:p>
          <a:p>
            <a:pPr lvl="0" algn="just">
              <a:tabLst>
                <a:tab pos="9409113" algn="l"/>
              </a:tabLst>
            </a:pPr>
            <a:r>
              <a:rPr lang="pt-BR" sz="28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et seq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 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</a:t>
            </a:r>
            <a:r>
              <a:rPr lang="pt-BR" sz="2800" i="1" spc="-1" dirty="0" err="1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sequentia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- seguinte ou que se segue)</a:t>
            </a:r>
          </a:p>
          <a:p>
            <a:pPr lvl="0" algn="just">
              <a:tabLst>
                <a:tab pos="9409113" algn="l"/>
              </a:tabLst>
            </a:pPr>
            <a:r>
              <a:rPr lang="pt-BR" sz="28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apud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(citado por, conforme, segundo)</a:t>
            </a:r>
          </a:p>
          <a:p>
            <a:pPr lvl="0" algn="just">
              <a:tabLst>
                <a:tab pos="9409113" algn="l"/>
              </a:tabLst>
            </a:pPr>
            <a:endParaRPr lang="pt-BR" sz="28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Obs.: 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única expressão que pode ser utilizada no rodapé e também no texto é o apud.</a:t>
            </a:r>
          </a:p>
          <a:p>
            <a:pPr lvl="0" algn="just">
              <a:tabLst>
                <a:tab pos="9409113" algn="l"/>
              </a:tabLst>
            </a:pPr>
            <a:endParaRPr lang="pt-BR" sz="28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As expressões </a:t>
            </a:r>
            <a:r>
              <a:rPr lang="pt-BR" sz="28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Id.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</a:t>
            </a:r>
            <a:r>
              <a:rPr lang="pt-BR" sz="28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Ibid. e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8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op. cit.</a:t>
            </a:r>
            <a:r>
              <a:rPr lang="pt-BR" sz="28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só podem ser usadas na mesma página da citação a que se referem.</a:t>
            </a:r>
          </a:p>
          <a:p>
            <a:pPr lvl="0" algn="just">
              <a:tabLst>
                <a:tab pos="9409113" algn="l"/>
              </a:tabLst>
            </a:pPr>
            <a:endParaRPr lang="pt-BR" sz="28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368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182881" y="271745"/>
            <a:ext cx="11788726" cy="645561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NOTAS DE REFERÊNCIA</a:t>
            </a:r>
          </a:p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EXPRESSÕES MAIS RECORRENTES</a:t>
            </a:r>
          </a:p>
          <a:p>
            <a:pPr lvl="0" algn="ctr">
              <a:tabLst>
                <a:tab pos="9409113" algn="l"/>
              </a:tabLst>
            </a:pPr>
            <a:endParaRPr lang="pt-BR" sz="28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ctr">
              <a:tabLst>
                <a:tab pos="9409113" algn="l"/>
              </a:tabLst>
            </a:pPr>
            <a:r>
              <a:rPr lang="pt-BR" sz="255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Na nota referente a uma obra </a:t>
            </a:r>
            <a:r>
              <a:rPr lang="pt-BR" sz="255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já citada, </a:t>
            </a:r>
            <a:r>
              <a:rPr lang="pt-BR" sz="255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pode-se repetir a referência completa ou indicar o número da nota anterior, precedido pela chamada e pela abreviatura ref. e pode ser indicado o número de página ou localização, se necessário. </a:t>
            </a:r>
            <a:endParaRPr lang="pt-BR" sz="2550" b="1" spc="-1" dirty="0">
              <a:highlight>
                <a:srgbClr val="FFFF00"/>
              </a:highlight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ctr">
              <a:tabLst>
                <a:tab pos="9409113" algn="l"/>
              </a:tabLst>
            </a:pPr>
            <a:endParaRPr lang="pt-BR" sz="40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27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 rodapé</a:t>
            </a:r>
          </a:p>
          <a:p>
            <a:pPr lvl="0" algn="just">
              <a:tabLst>
                <a:tab pos="9409113" algn="l"/>
              </a:tabLst>
            </a:pPr>
            <a:r>
              <a:rPr lang="pt-BR" sz="27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 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SARTORI, G. </a:t>
            </a:r>
            <a:r>
              <a:rPr lang="pt-BR" sz="27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teoria da democracia revisitada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 São Paulo: Ática, 1994.</a:t>
            </a:r>
          </a:p>
          <a:p>
            <a:pPr lvl="0" algn="just">
              <a:tabLst>
                <a:tab pos="9409113" algn="l"/>
              </a:tabLst>
            </a:pPr>
            <a:r>
              <a:rPr lang="pt-BR" sz="27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2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SARTORI, </a:t>
            </a:r>
            <a:r>
              <a:rPr lang="pt-BR" sz="27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ref. 1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p. 35.</a:t>
            </a:r>
          </a:p>
          <a:p>
            <a:pPr lvl="0" algn="just">
              <a:tabLst>
                <a:tab pos="9409113" algn="l"/>
              </a:tabLst>
            </a:pP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  </a:t>
            </a:r>
            <a:r>
              <a:rPr lang="pt-BR" sz="27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</a:t>
            </a:r>
          </a:p>
          <a:p>
            <a:pPr lvl="0" algn="just">
              <a:tabLst>
                <a:tab pos="9409113" algn="l"/>
              </a:tabLst>
            </a:pPr>
            <a:r>
              <a:rPr lang="pt-BR" sz="27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3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7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Ibid.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 p. 35.</a:t>
            </a:r>
          </a:p>
          <a:p>
            <a:pPr lvl="0" algn="just">
              <a:tabLst>
                <a:tab pos="9409113" algn="l"/>
              </a:tabLst>
            </a:pPr>
            <a:r>
              <a:rPr lang="pt-BR" sz="27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4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SARTORI, G. </a:t>
            </a:r>
            <a:r>
              <a:rPr lang="pt-BR" sz="27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política.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 Brasília, DF: Ed. da UnB, 1981.</a:t>
            </a:r>
          </a:p>
          <a:p>
            <a:pPr lvl="0" algn="just">
              <a:tabLst>
                <a:tab pos="9409113" algn="l"/>
              </a:tabLst>
            </a:pPr>
            <a:r>
              <a:rPr lang="pt-BR" sz="27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5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7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Id.</a:t>
            </a:r>
            <a:r>
              <a:rPr lang="pt-BR" sz="2700" i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,</a:t>
            </a:r>
            <a:r>
              <a:rPr lang="pt-BR" sz="27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1994, p. 36.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9774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456427" y="315892"/>
            <a:ext cx="11422747" cy="550920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NOTAS DE REFERÊNCIA</a:t>
            </a:r>
          </a:p>
          <a:p>
            <a:pPr lvl="0" algn="ctr">
              <a:tabLst>
                <a:tab pos="9409113" algn="l"/>
              </a:tabLst>
            </a:pPr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EXPRESSÕES MAIS RECORRENTES</a:t>
            </a:r>
          </a:p>
          <a:p>
            <a:pPr algn="ctr">
              <a:tabLst>
                <a:tab pos="9409113" algn="l"/>
              </a:tabLst>
            </a:pPr>
            <a:endParaRPr lang="pt-BR" sz="2400" i="1" dirty="0">
              <a:highlight>
                <a:srgbClr val="FFFF00"/>
              </a:highlight>
            </a:endParaRPr>
          </a:p>
          <a:p>
            <a:pPr algn="ctr">
              <a:tabLst>
                <a:tab pos="9409113" algn="l"/>
              </a:tabLst>
            </a:pPr>
            <a:r>
              <a:rPr lang="pt-BR" sz="24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op. cit.</a:t>
            </a:r>
            <a:r>
              <a:rPr lang="pt-BR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não pode ser usada quando houver duas obras distintas do mesmo autor na mesma página.</a:t>
            </a:r>
            <a:endParaRPr lang="pt-BR" sz="2400" spc="-1" dirty="0">
              <a:highlight>
                <a:srgbClr val="FFFF00"/>
              </a:highlight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ctr">
              <a:tabLst>
                <a:tab pos="9409113" algn="l"/>
              </a:tabLst>
            </a:pPr>
            <a:endParaRPr lang="pt-BR" sz="24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>
              <a:tabLst>
                <a:tab pos="9409113" algn="l"/>
              </a:tabLst>
            </a:pPr>
            <a:r>
              <a:rPr lang="pt-BR" sz="28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No rodapé</a:t>
            </a:r>
          </a:p>
          <a:p>
            <a:pPr lvl="0" algn="just">
              <a:tabLst>
                <a:tab pos="9409113" algn="l"/>
              </a:tabLst>
            </a:pPr>
            <a:r>
              <a:rPr lang="pt-BR" sz="24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5</a:t>
            </a:r>
            <a:r>
              <a:rPr lang="pt-BR" sz="28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SARTORI, G. </a:t>
            </a: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política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 Brasília, DF: Ed. da UnB, 1981.</a:t>
            </a:r>
          </a:p>
          <a:p>
            <a:pPr lvl="0" algn="just">
              <a:tabLst>
                <a:tab pos="9409113" algn="l"/>
              </a:tabLst>
            </a:pPr>
            <a:r>
              <a:rPr lang="pt-BR" sz="24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6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CAVALCANTE, B. </a:t>
            </a:r>
            <a:r>
              <a:rPr lang="pt-BR" sz="24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revolução francesa e a modernidade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 2. ed. São Paulo:</a:t>
            </a:r>
            <a:b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</a:b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  Contexto, 1991.</a:t>
            </a:r>
          </a:p>
          <a:p>
            <a:pPr lvl="0" algn="just">
              <a:tabLst>
                <a:tab pos="9409113" algn="l"/>
              </a:tabLst>
            </a:pPr>
            <a:r>
              <a:rPr lang="pt-BR" sz="24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7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SARTORI, </a:t>
            </a:r>
            <a:r>
              <a:rPr lang="pt-BR" sz="24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op. cit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.,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p. 40. </a:t>
            </a:r>
          </a:p>
          <a:p>
            <a:pPr lvl="0" algn="just">
              <a:tabLst>
                <a:tab pos="9409113" algn="l"/>
              </a:tabLst>
            </a:pPr>
            <a:r>
              <a:rPr lang="pt-BR" sz="24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8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Cf. CAVALCANTE, 1991.</a:t>
            </a:r>
          </a:p>
          <a:p>
            <a:pPr lvl="0" algn="just">
              <a:tabLst>
                <a:tab pos="9409113" algn="l"/>
              </a:tabLst>
            </a:pPr>
            <a:r>
              <a:rPr lang="pt-BR" sz="2400" spc="-1" baseline="30000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9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ADORNO; HORKHEIMER, 1947 </a:t>
            </a:r>
            <a:r>
              <a:rPr lang="pt-BR" sz="2400" i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apud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MAZZETTI, 2008, p. 259.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35</a:t>
            </a:fld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6EE33AA-3E09-4365-82C3-A4D501C10C35}"/>
              </a:ext>
            </a:extLst>
          </p:cNvPr>
          <p:cNvSpPr txBox="1"/>
          <p:nvPr/>
        </p:nvSpPr>
        <p:spPr>
          <a:xfrm>
            <a:off x="1084971" y="5873230"/>
            <a:ext cx="10022058" cy="70788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Se a referência de Mazzetti já tiver sido mencionada a citação pode ser abreviada. 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dirty="0">
                <a:latin typeface="Arial" pitchFamily="34" charset="0"/>
                <a:cs typeface="Arial" pitchFamily="34" charset="0"/>
              </a:rPr>
              <a:t>Caso contrário, deve-se registrar a referência completa</a:t>
            </a:r>
          </a:p>
        </p:txBody>
      </p:sp>
    </p:spTree>
    <p:extLst>
      <p:ext uri="{BB962C8B-B14F-4D97-AF65-F5344CB8AC3E}">
        <p14:creationId xmlns:p14="http://schemas.microsoft.com/office/powerpoint/2010/main" val="22315244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598257"/>
            <a:ext cx="2743200" cy="365125"/>
          </a:xfrm>
        </p:spPr>
        <p:txBody>
          <a:bodyPr/>
          <a:lstStyle/>
          <a:p>
            <a:fld id="{A613FFDA-7FDB-044B-9E25-AC20ACA374C5}" type="slidenum">
              <a:rPr lang="pt-BR" smtClean="0"/>
              <a:pPr/>
              <a:t>36</a:t>
            </a:fld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FEB33C7-8935-460D-B5D9-6BE8D3F86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347" y="1328034"/>
            <a:ext cx="4468327" cy="489364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13AF68BB-131D-494B-A354-A5A269B6C95E}"/>
              </a:ext>
            </a:extLst>
          </p:cNvPr>
          <p:cNvSpPr/>
          <p:nvPr/>
        </p:nvSpPr>
        <p:spPr>
          <a:xfrm>
            <a:off x="928451" y="1328034"/>
            <a:ext cx="4546074" cy="4893647"/>
          </a:xfrm>
          <a:prstGeom prst="rect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800" b="1" dirty="0"/>
              <a:t>REFERÊNCIAS</a:t>
            </a:r>
            <a:endParaRPr lang="pt-BR" sz="800" dirty="0"/>
          </a:p>
          <a:p>
            <a:r>
              <a:rPr lang="pt-BR" sz="800" dirty="0"/>
              <a:t> </a:t>
            </a:r>
          </a:p>
          <a:p>
            <a:endParaRPr lang="pt-BR" sz="800" dirty="0"/>
          </a:p>
          <a:p>
            <a:r>
              <a:rPr lang="pt-BR" sz="800" dirty="0"/>
              <a:t>ANDRADE, C. D. Uma prosa (inédita) com Carlos Drumond de Andrade. </a:t>
            </a:r>
            <a:r>
              <a:rPr lang="pt-BR" sz="800" b="1" dirty="0"/>
              <a:t>Caros Amigos,</a:t>
            </a:r>
            <a:r>
              <a:rPr lang="pt-BR" sz="800" dirty="0"/>
              <a:t> São Paulo, n. 29, p, 12-15, ago. 1999.</a:t>
            </a:r>
            <a:br>
              <a:rPr lang="pt-BR" sz="800" dirty="0"/>
            </a:br>
            <a:endParaRPr lang="pt-BR" sz="800" dirty="0"/>
          </a:p>
          <a:p>
            <a:r>
              <a:rPr lang="pt-BR" sz="800" dirty="0"/>
              <a:t>BAKHTIN, M. </a:t>
            </a:r>
            <a:r>
              <a:rPr lang="pt-BR" sz="800" b="1" dirty="0"/>
              <a:t>Estética da criação verbal</a:t>
            </a:r>
            <a:r>
              <a:rPr lang="pt-BR" sz="800" dirty="0"/>
              <a:t>. São Paulo: Martins Fontes, 1979.</a:t>
            </a:r>
          </a:p>
          <a:p>
            <a:r>
              <a:rPr lang="pt-BR" sz="800" dirty="0"/>
              <a:t> </a:t>
            </a:r>
          </a:p>
          <a:p>
            <a:r>
              <a:rPr lang="pt-BR" sz="800" dirty="0"/>
              <a:t>BAKHTIN, M. </a:t>
            </a:r>
            <a:r>
              <a:rPr lang="pt-BR" sz="800" b="1" dirty="0"/>
              <a:t>Marxismo e filosofia da linguagem</a:t>
            </a:r>
            <a:r>
              <a:rPr lang="pt-BR" sz="800" dirty="0"/>
              <a:t>. 7. ed. São Paulo: Hucitec, 1995.</a:t>
            </a:r>
          </a:p>
          <a:p>
            <a:r>
              <a:rPr lang="pt-BR" sz="800" dirty="0"/>
              <a:t> </a:t>
            </a:r>
          </a:p>
          <a:p>
            <a:r>
              <a:rPr lang="pt-BR" sz="800" dirty="0"/>
              <a:t>BENTES, A. C. Linguística textual. </a:t>
            </a:r>
            <a:r>
              <a:rPr lang="pt-BR" sz="800" i="1" dirty="0"/>
              <a:t>In</a:t>
            </a:r>
            <a:r>
              <a:rPr lang="pt-BR" sz="800" dirty="0"/>
              <a:t>: MUSSALIN, F.; BENTES, A. C</a:t>
            </a:r>
            <a:r>
              <a:rPr lang="pt-BR" sz="800" b="1" dirty="0"/>
              <a:t>. Introdução à linguística</a:t>
            </a:r>
            <a:r>
              <a:rPr lang="pt-BR" sz="800" dirty="0"/>
              <a:t>: domínios e fronteiras. São Paulo: Cortez, 2001. v. 2, p. 245-285.  </a:t>
            </a:r>
          </a:p>
          <a:p>
            <a:r>
              <a:rPr lang="pt-BR" sz="800" dirty="0"/>
              <a:t> </a:t>
            </a:r>
          </a:p>
          <a:p>
            <a:r>
              <a:rPr lang="pt-BR" sz="800" dirty="0"/>
              <a:t>BRASIL. Secretaria de Educação Fundamental. </a:t>
            </a:r>
            <a:r>
              <a:rPr lang="pt-BR" sz="800" b="1" dirty="0"/>
              <a:t>Parâmetros curriculares nacionais</a:t>
            </a:r>
            <a:r>
              <a:rPr lang="pt-BR" sz="800" dirty="0"/>
              <a:t>: língua portuguesa. Brasília, DF: Secretaria de Educação Fundamental, 1997.</a:t>
            </a:r>
          </a:p>
          <a:p>
            <a:r>
              <a:rPr lang="pt-BR" sz="800" dirty="0"/>
              <a:t> </a:t>
            </a:r>
          </a:p>
          <a:p>
            <a:r>
              <a:rPr lang="pt-BR" sz="800" dirty="0"/>
              <a:t>COSTA VAL, M. G. </a:t>
            </a:r>
            <a:r>
              <a:rPr lang="pt-BR" sz="800" b="1" dirty="0"/>
              <a:t>Redação e textualidade</a:t>
            </a:r>
            <a:r>
              <a:rPr lang="pt-BR" sz="800" dirty="0"/>
              <a:t>. São Paulo: Martins Fontes, 1991.</a:t>
            </a:r>
          </a:p>
          <a:p>
            <a:r>
              <a:rPr lang="pt-BR" sz="800" dirty="0"/>
              <a:t> </a:t>
            </a:r>
          </a:p>
          <a:p>
            <a:r>
              <a:rPr lang="pt-BR" sz="800" dirty="0"/>
              <a:t>DELL’ISOLA, R. L. P. </a:t>
            </a:r>
            <a:r>
              <a:rPr lang="pt-BR" sz="800" b="1" dirty="0"/>
              <a:t>Retextualização de gêneros escritos</a:t>
            </a:r>
            <a:r>
              <a:rPr lang="pt-BR" sz="800" dirty="0"/>
              <a:t>. Rio de Janeiro: Lucerna, 2007. </a:t>
            </a:r>
          </a:p>
          <a:p>
            <a:endParaRPr lang="pt-BR" sz="800" dirty="0"/>
          </a:p>
          <a:p>
            <a:r>
              <a:rPr lang="pt-BR" sz="800" dirty="0"/>
              <a:t>FARACO, C. A. A norma-padrão brasileira: desembaraçando alguns nós. </a:t>
            </a:r>
            <a:r>
              <a:rPr lang="pt-BR" sz="800" i="1" dirty="0"/>
              <a:t>In</a:t>
            </a:r>
            <a:r>
              <a:rPr lang="pt-BR" sz="800" dirty="0"/>
              <a:t>: BAGNO, M. </a:t>
            </a:r>
            <a:r>
              <a:rPr lang="pt-BR" sz="800" b="1" dirty="0"/>
              <a:t>Linguística da norma</a:t>
            </a:r>
            <a:r>
              <a:rPr lang="pt-BR" sz="800" dirty="0"/>
              <a:t>. São Paulo: Loyola, 2002. cap. 3, p. 37-61.</a:t>
            </a:r>
          </a:p>
          <a:p>
            <a:r>
              <a:rPr lang="pt-BR" sz="800" dirty="0"/>
              <a:t> </a:t>
            </a:r>
          </a:p>
          <a:p>
            <a:r>
              <a:rPr lang="pt-BR" sz="800" dirty="0"/>
              <a:t>LOPES-ROSSI, M. A. G. A produção escrita de gêneros discursivos em sala de aula: aspectos teóricos e sequência didática. </a:t>
            </a:r>
            <a:r>
              <a:rPr lang="pt-BR" sz="800" b="1" dirty="0"/>
              <a:t>Signum</a:t>
            </a:r>
            <a:r>
              <a:rPr lang="pt-BR" sz="800" dirty="0"/>
              <a:t>: estudos da linguagem,</a:t>
            </a:r>
            <a:r>
              <a:rPr lang="pt-BR" sz="800" b="1" dirty="0"/>
              <a:t> </a:t>
            </a:r>
            <a:r>
              <a:rPr lang="pt-BR" sz="800" dirty="0"/>
              <a:t>Londrina, n. 15, p. 223-245, dez. 2012.</a:t>
            </a:r>
            <a:r>
              <a:rPr lang="pt-BR" sz="800" b="1" dirty="0"/>
              <a:t> </a:t>
            </a:r>
            <a:r>
              <a:rPr lang="pt-BR" sz="800" dirty="0"/>
              <a:t> Disponivel em: http://www.uel.br/revistas/uel/index.php/signum/article/viewFile/13039/12518. Acesso em: 6 ago. 2018. </a:t>
            </a:r>
          </a:p>
          <a:p>
            <a:r>
              <a:rPr lang="pt-BR" sz="800" dirty="0"/>
              <a:t> </a:t>
            </a:r>
          </a:p>
          <a:p>
            <a:r>
              <a:rPr lang="pt-BR" sz="800" dirty="0"/>
              <a:t>MATENCIO, M. L. M. </a:t>
            </a:r>
            <a:r>
              <a:rPr lang="pt-BR" sz="800" b="1" dirty="0"/>
              <a:t>Leitura, produção de texto e a escola</a:t>
            </a:r>
            <a:r>
              <a:rPr lang="pt-BR" sz="800" dirty="0"/>
              <a:t>. Campinas: Mercado de Letras, 2000. </a:t>
            </a:r>
          </a:p>
          <a:p>
            <a:r>
              <a:rPr lang="pt-BR" sz="800" dirty="0"/>
              <a:t>  </a:t>
            </a:r>
            <a:br>
              <a:rPr lang="pt-BR" sz="800" dirty="0"/>
            </a:br>
            <a:r>
              <a:rPr lang="pt-BR" sz="800" dirty="0"/>
              <a:t>RUIZ, E. M. S. D.  </a:t>
            </a:r>
            <a:r>
              <a:rPr lang="pt-BR" sz="800" b="1" dirty="0"/>
              <a:t>Como se corrige redação na escola</a:t>
            </a:r>
            <a:r>
              <a:rPr lang="pt-BR" sz="800" dirty="0"/>
              <a:t>. 1998. Tese (Doutorado) - Instituto de Estudos da Linguagem, Universidade Estadual de Campinas, Campinas. Disponível em: http://www.repositorio.unicamp.br/handle/REPOSIP/269074. Acesso em: 24 jul. 2018.</a:t>
            </a:r>
          </a:p>
          <a:p>
            <a:endParaRPr lang="pt-BR" sz="800" dirty="0"/>
          </a:p>
          <a:p>
            <a:endParaRPr lang="pt-BR" sz="800" dirty="0"/>
          </a:p>
          <a:p>
            <a:endParaRPr lang="pt-BR" sz="800" dirty="0"/>
          </a:p>
          <a:p>
            <a:endParaRPr lang="pt-BR" sz="800" dirty="0"/>
          </a:p>
          <a:p>
            <a:endParaRPr lang="pt-BR" sz="800" dirty="0"/>
          </a:p>
          <a:p>
            <a:endParaRPr lang="pt-BR" sz="800" dirty="0"/>
          </a:p>
        </p:txBody>
      </p:sp>
      <p:sp>
        <p:nvSpPr>
          <p:cNvPr id="3" name="Retângulo 2"/>
          <p:cNvSpPr/>
          <p:nvPr/>
        </p:nvSpPr>
        <p:spPr>
          <a:xfrm>
            <a:off x="1283751" y="532129"/>
            <a:ext cx="383547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pt-BR" altLang="pt-BR" sz="3200" b="1" dirty="0">
                <a:latin typeface="Arial"/>
                <a:ea typeface="DejaVu Sans"/>
                <a:cs typeface="DejaVu Sans"/>
              </a:rPr>
              <a:t>Sistema Alfabético</a:t>
            </a:r>
          </a:p>
        </p:txBody>
      </p:sp>
      <p:sp>
        <p:nvSpPr>
          <p:cNvPr id="8" name="Retângulo 7"/>
          <p:cNvSpPr/>
          <p:nvPr/>
        </p:nvSpPr>
        <p:spPr>
          <a:xfrm>
            <a:off x="6868457" y="538795"/>
            <a:ext cx="376256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pt-BR" altLang="pt-BR" sz="3200" b="1" dirty="0">
                <a:latin typeface="Arial"/>
                <a:ea typeface="DejaVu Sans"/>
                <a:cs typeface="DejaVu Sans"/>
              </a:rPr>
              <a:t>Sistema Numérico</a:t>
            </a:r>
          </a:p>
        </p:txBody>
      </p:sp>
    </p:spTree>
    <p:extLst>
      <p:ext uri="{BB962C8B-B14F-4D97-AF65-F5344CB8AC3E}">
        <p14:creationId xmlns:p14="http://schemas.microsoft.com/office/powerpoint/2010/main" val="3462946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598257"/>
            <a:ext cx="2743200" cy="365125"/>
          </a:xfrm>
        </p:spPr>
        <p:txBody>
          <a:bodyPr/>
          <a:lstStyle/>
          <a:p>
            <a:fld id="{A613FFDA-7FDB-044B-9E25-AC20ACA374C5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272915" y="532129"/>
            <a:ext cx="9772074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pt-BR" altLang="pt-BR" sz="4000" b="1" dirty="0">
                <a:latin typeface="Arial"/>
                <a:ea typeface="DejaVu Sans"/>
                <a:cs typeface="DejaVu Sans"/>
              </a:rPr>
              <a:t>REFERÊNCIAS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58779" y="2237873"/>
            <a:ext cx="99862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ASSOCIAÇÃO BRASILEIRA DE NORMAS TÉCNICAS.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ABNT NBR 10520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informação e documentação: citações em documentos: apresentação. Rio de Janeiro</a:t>
            </a:r>
            <a:r>
              <a:rPr lang="pt-BR" sz="28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: ABNT, 2023.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348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Versões Logo Biblioteca-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859" y="3724557"/>
            <a:ext cx="3798282" cy="2289161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1937657" y="1719746"/>
            <a:ext cx="83166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Em caso de dúvida entre em</a:t>
            </a:r>
          </a:p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contato clicando aqui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79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568101"/>
            <a:ext cx="105845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3200" b="1" spc="-1" dirty="0">
                <a:solidFill>
                  <a:srgbClr val="000000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A autoria (pessoa física ou jurídica) e títulos devem figurar em letras maiúsculas e minúsculas.</a:t>
            </a:r>
          </a:p>
          <a:p>
            <a:pPr algn="just">
              <a:defRPr/>
            </a:pPr>
            <a:endParaRPr lang="pt-BR" sz="3200" b="1" spc="-1" dirty="0">
              <a:solidFill>
                <a:srgbClr val="000000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lvl="0" algn="just"/>
            <a:r>
              <a:rPr lang="pt-BR" sz="3200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Conforme Castro (1978, p. 45), “[...] uma tese deve ser original, importante e </a:t>
            </a:r>
            <a:r>
              <a:rPr lang="pt-BR" sz="3200" spc="-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viável”. </a:t>
            </a:r>
            <a:endParaRPr lang="pt-BR" sz="3200" spc="-1" dirty="0">
              <a:solidFill>
                <a:prstClr val="black"/>
              </a:solidFill>
              <a:highlight>
                <a:srgbClr val="FFFF00"/>
              </a:highlight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lvl="0" algn="just"/>
            <a:endParaRPr lang="pt-BR" sz="3200" spc="-1" dirty="0">
              <a:solidFill>
                <a:prstClr val="black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lvl="0" algn="just"/>
            <a:r>
              <a:rPr lang="pt-BR" sz="3200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“[...] a televisão apareceu como um fenômeno novo, certo número de ‘sociólogos’ precipitou-se em dizer que a televisão ia </a:t>
            </a:r>
            <a:r>
              <a:rPr lang="pt-BR" sz="3200" spc="-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‘massificar’ ” </a:t>
            </a:r>
            <a:r>
              <a:rPr lang="pt-BR" sz="3200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(</a:t>
            </a:r>
            <a:r>
              <a:rPr lang="pt-BR" sz="3200" spc="-1" dirty="0" err="1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Bordieu</a:t>
            </a:r>
            <a:r>
              <a:rPr lang="pt-BR" sz="3200" spc="-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, </a:t>
            </a:r>
            <a:r>
              <a:rPr lang="pt-BR" sz="3200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1997, p. 51). </a:t>
            </a:r>
          </a:p>
          <a:p>
            <a:pPr lvl="0" algn="just"/>
            <a:endParaRPr lang="pt-BR" sz="3200" spc="-1" dirty="0">
              <a:solidFill>
                <a:srgbClr val="000000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/>
            <a:r>
              <a:rPr lang="pt-BR" sz="2800" b="1" spc="-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O ponto final deve ser inserido somente ao final da sentença.</a:t>
            </a:r>
          </a:p>
          <a:p>
            <a:pPr lvl="0" algn="just"/>
            <a:endParaRPr lang="pt-BR" sz="3200" spc="-1" dirty="0">
              <a:solidFill>
                <a:prstClr val="black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87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881507"/>
            <a:ext cx="1034792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DIRETA</a:t>
            </a:r>
            <a:endParaRPr lang="pt-BR" sz="4000" b="1" spc="-1" dirty="0"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lvl="0"/>
            <a:endParaRPr lang="pt-BR" sz="4000" b="1" spc="-1" dirty="0">
              <a:latin typeface="Arial" panose="020B0604020202020204" pitchFamily="34" charset="0"/>
              <a:ea typeface="Source Sans Pro"/>
              <a:cs typeface="Arial" panose="020B0604020202020204" pitchFamily="34" charset="0"/>
            </a:endParaRP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pt-BR" sz="3200" b="1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Transcrição textual de parte da obra consultada;</a:t>
            </a:r>
            <a:endParaRPr lang="pt-BR" sz="3200" spc="-1" dirty="0"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L="457200" lvl="0" indent="-457200" algn="just">
              <a:buFont typeface="Wingdings" pitchFamily="2" charset="2"/>
              <a:buChar char="ü"/>
            </a:pPr>
            <a:endParaRPr lang="pt-BR" sz="3200" b="1" spc="-1" dirty="0">
              <a:latin typeface="Arial" panose="020B0604020202020204" pitchFamily="34" charset="0"/>
              <a:ea typeface="Source Sans Pro"/>
              <a:cs typeface="Arial" panose="020B0604020202020204" pitchFamily="34" charset="0"/>
            </a:endParaRP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pt-BR" sz="3200" b="1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Devem constar na citação o sobrenome do autor, o ano e a página </a:t>
            </a:r>
            <a:r>
              <a:rPr lang="pt-BR" sz="3200" b="1" spc="-1" dirty="0">
                <a:highlight>
                  <a:srgbClr val="FFFF00"/>
                </a:highlight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ou localizador, se houver.</a:t>
            </a:r>
            <a:endParaRPr lang="pt-BR" sz="3200" spc="-1" dirty="0">
              <a:highlight>
                <a:srgbClr val="FFFF00"/>
              </a:highlight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44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501679"/>
            <a:ext cx="1034792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DIRETA – CURTA </a:t>
            </a:r>
          </a:p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(até 3 linhas)</a:t>
            </a:r>
          </a:p>
          <a:p>
            <a:pPr lvl="0" algn="just">
              <a:lnSpc>
                <a:spcPct val="150000"/>
              </a:lnSpc>
            </a:pPr>
            <a:r>
              <a:rPr lang="pt-BR" sz="3200" b="1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Deve estar contida entre aspas duplas</a:t>
            </a:r>
          </a:p>
          <a:p>
            <a:pPr lvl="0" algn="just"/>
            <a:endParaRPr lang="pt-BR" sz="3200" spc="-1" dirty="0">
              <a:latin typeface="Arial" panose="020B0604020202020204" pitchFamily="34" charset="0"/>
              <a:ea typeface="Source Sans Pro"/>
              <a:cs typeface="Arial" panose="020B0604020202020204" pitchFamily="34" charset="0"/>
            </a:endParaRPr>
          </a:p>
          <a:p>
            <a:pPr lvl="0" algn="just"/>
            <a:r>
              <a:rPr lang="pt-BR" sz="3200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“A capacidade do homem de produzir e ler</a:t>
            </a:r>
          </a:p>
          <a:p>
            <a:pPr lvl="0" algn="just"/>
            <a:r>
              <a:rPr lang="pt-BR" sz="3200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 símbolos deve ser o ponto de partida da </a:t>
            </a:r>
            <a:r>
              <a:rPr lang="pt-BR" sz="3200" spc="-1" dirty="0">
                <a:highlight>
                  <a:srgbClr val="FFFF00"/>
                </a:highlight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estética”</a:t>
            </a:r>
          </a:p>
          <a:p>
            <a:pPr lvl="0" algn="just"/>
            <a:r>
              <a:rPr lang="pt-BR" sz="3200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 (</a:t>
            </a:r>
            <a:r>
              <a:rPr lang="pt-BR" sz="3200" spc="-1" dirty="0">
                <a:highlight>
                  <a:srgbClr val="FFFF00"/>
                </a:highlight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Barbosa, </a:t>
            </a:r>
            <a:r>
              <a:rPr lang="pt-BR" sz="3200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1984, p. 81).</a:t>
            </a:r>
          </a:p>
          <a:p>
            <a:pPr lvl="0" algn="just"/>
            <a:endParaRPr lang="pt-BR" sz="3200" spc="-1" dirty="0">
              <a:latin typeface="Arial" panose="020B0604020202020204" pitchFamily="34" charset="0"/>
              <a:ea typeface="Source Sans Pro"/>
              <a:cs typeface="Arial" panose="020B0604020202020204" pitchFamily="34" charset="0"/>
            </a:endParaRPr>
          </a:p>
          <a:p>
            <a:pPr lvl="0" algn="just"/>
            <a:r>
              <a:rPr lang="pt-BR" sz="3200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De acordo com Leitão (2005, p. 13) “Quanto mais uma informação é utilizada, mais conhecimento produz, maior o seu </a:t>
            </a:r>
            <a:r>
              <a:rPr lang="pt-BR" sz="3200" spc="-1" dirty="0">
                <a:highlight>
                  <a:srgbClr val="FFFF00"/>
                </a:highlight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valor”.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63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356077"/>
            <a:ext cx="10347923" cy="640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DIRETA – LONGA </a:t>
            </a:r>
          </a:p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(mais de 3 linhas)</a:t>
            </a:r>
          </a:p>
          <a:p>
            <a:pPr lvl="0" algn="just">
              <a:lnSpc>
                <a:spcPct val="150000"/>
              </a:lnSpc>
            </a:pPr>
            <a:endParaRPr lang="pt-BR" sz="3200" b="1" spc="-1" dirty="0">
              <a:latin typeface="Arial" panose="020B0604020202020204" pitchFamily="34" charset="0"/>
              <a:ea typeface="Source Sans Pro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3200" b="1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Deve estar destacada no texto com: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spc="-1" dirty="0">
                <a:highlight>
                  <a:srgbClr val="FFFF00"/>
                </a:highlight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recuo padronizado em relação à margem esquerda. Recomenda-se  o recuo de 4cm;</a:t>
            </a:r>
          </a:p>
          <a:p>
            <a:pPr marL="457200" lvl="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espaço simples entre linhas;</a:t>
            </a:r>
          </a:p>
          <a:p>
            <a:pPr marL="457200" lvl="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fonte menor (tamanho 10 ou 11);</a:t>
            </a:r>
          </a:p>
          <a:p>
            <a:pPr marL="457200" lvl="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spc="-1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sem as aspas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613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501679"/>
            <a:ext cx="1034792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educação serve aos interesses do proletariado. </a:t>
            </a:r>
          </a:p>
          <a:p>
            <a:pPr lvl="0" algn="ctr"/>
            <a:endParaRPr lang="pt-BR" sz="32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3" algn="just"/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Os princípios gerais da instrução moderna são indispensáveis do ponto de vista do desenvolvimento progressista da sociedade capitalista e das posições classistas do proletariado, toda a tarefa de criação, desenvolvimento e configuração da instrução pública corresponde por natureza à jurisdição dos órgãos autônomas do país (</a:t>
            </a:r>
            <a:r>
              <a:rPr lang="pt-BR" sz="2400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Luxemburgo, </a:t>
            </a:r>
            <a:r>
              <a:rPr lang="pt-BR" sz="24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1988, p. 222). </a:t>
            </a:r>
          </a:p>
          <a:p>
            <a:pPr lvl="0" algn="ctr"/>
            <a:endParaRPr lang="pt-BR" sz="32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	Contrapondo-se à perspectiva da educação enquanto instrumento de emancipação do sujeito, a concepção de Friedman é restritiva, no sentido de que a deseducação leva mal-estar à sociedade, ou seja, produz um “efeito lateral”.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362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4" y="501679"/>
            <a:ext cx="103479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CITAÇÃO INDIRETA</a:t>
            </a:r>
          </a:p>
          <a:p>
            <a:pPr lvl="0" algn="ctr"/>
            <a:endParaRPr lang="pt-BR" sz="3200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Interpretação livre de parte da obra consultada, sem transcrever as palavras do autor;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Não deve conter aspas;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A indicação da página </a:t>
            </a:r>
            <a:r>
              <a:rPr lang="pt-BR" sz="3200" b="1" spc="-1" dirty="0">
                <a:highlight>
                  <a:srgbClr val="FFFF00"/>
                </a:highlight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ou localização </a:t>
            </a:r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é opcional.</a:t>
            </a:r>
          </a:p>
          <a:p>
            <a:pPr lvl="0"/>
            <a:endParaRPr lang="pt-BR" sz="3200" b="1" spc="-1" dirty="0">
              <a:latin typeface="Arial" panose="020B0604020202020204" pitchFamily="34" charset="0"/>
              <a:ea typeface="Montserrat"/>
              <a:cs typeface="Arial" panose="020B0604020202020204" pitchFamily="34" charset="0"/>
            </a:endParaRPr>
          </a:p>
          <a:p>
            <a:pPr lvl="0"/>
            <a:r>
              <a:rPr lang="pt-BR" sz="3200" b="1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Exemplo:</a:t>
            </a:r>
          </a:p>
          <a:p>
            <a:pPr lvl="0" algn="just"/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De acordo com </a:t>
            </a:r>
            <a:r>
              <a:rPr lang="pt-BR" sz="3200" spc="-1" dirty="0" err="1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Josso</a:t>
            </a:r>
            <a:r>
              <a:rPr lang="pt-BR" sz="3200" spc="-1" dirty="0">
                <a:latin typeface="Arial" panose="020B0604020202020204" pitchFamily="34" charset="0"/>
                <a:ea typeface="Montserrat"/>
                <a:cs typeface="Arial" panose="020B0604020202020204" pitchFamily="34" charset="0"/>
              </a:rPr>
              <a:t> (2004) a experiência de vida nos permite a avaliar uma situação, uma atividade ou um fato novo.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1255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6411</TotalTime>
  <Words>3341</Words>
  <Application>Microsoft Office PowerPoint</Application>
  <PresentationFormat>Widescreen</PresentationFormat>
  <Paragraphs>353</Paragraphs>
  <Slides>38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Clara</dc:creator>
  <cp:lastModifiedBy>Bibliotecas UFU/Diretoria</cp:lastModifiedBy>
  <cp:revision>100</cp:revision>
  <dcterms:created xsi:type="dcterms:W3CDTF">2021-09-28T22:14:54Z</dcterms:created>
  <dcterms:modified xsi:type="dcterms:W3CDTF">2023-07-23T21:11:29Z</dcterms:modified>
</cp:coreProperties>
</file>