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7"/>
  </p:notesMasterIdLst>
  <p:sldIdLst>
    <p:sldId id="374" r:id="rId3"/>
    <p:sldId id="295" r:id="rId4"/>
    <p:sldId id="296" r:id="rId5"/>
    <p:sldId id="298" r:id="rId6"/>
    <p:sldId id="297"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77"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75" r:id="rId48"/>
    <p:sldId id="338" r:id="rId49"/>
    <p:sldId id="339" r:id="rId50"/>
    <p:sldId id="340" r:id="rId51"/>
    <p:sldId id="341" r:id="rId52"/>
    <p:sldId id="342" r:id="rId53"/>
    <p:sldId id="343" r:id="rId54"/>
    <p:sldId id="344" r:id="rId55"/>
    <p:sldId id="345" r:id="rId56"/>
    <p:sldId id="376"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 id="365" r:id="rId77"/>
    <p:sldId id="366" r:id="rId78"/>
    <p:sldId id="367" r:id="rId79"/>
    <p:sldId id="368" r:id="rId80"/>
    <p:sldId id="369" r:id="rId81"/>
    <p:sldId id="370" r:id="rId82"/>
    <p:sldId id="371" r:id="rId83"/>
    <p:sldId id="289" r:id="rId84"/>
    <p:sldId id="372" r:id="rId85"/>
    <p:sldId id="293" r:id="rId8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93047" autoAdjust="0"/>
  </p:normalViewPr>
  <p:slideViewPr>
    <p:cSldViewPr snapToGrid="0" snapToObjects="1">
      <p:cViewPr varScale="1">
        <p:scale>
          <a:sx n="64" d="100"/>
          <a:sy n="64" d="100"/>
        </p:scale>
        <p:origin x="87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03F057-1E99-4588-B469-DDDC150750F7}" type="datetimeFigureOut">
              <a:rPr lang="pt-BR" smtClean="0"/>
              <a:t>30/05/2022</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E0AAB-1FCE-445D-B30D-A71110D58FEF}" type="slidenum">
              <a:rPr lang="pt-BR" smtClean="0"/>
              <a:t>‹nº›</a:t>
            </a:fld>
            <a:endParaRPr lang="pt-BR"/>
          </a:p>
        </p:txBody>
      </p:sp>
    </p:spTree>
    <p:extLst>
      <p:ext uri="{BB962C8B-B14F-4D97-AF65-F5344CB8AC3E}">
        <p14:creationId xmlns:p14="http://schemas.microsoft.com/office/powerpoint/2010/main" val="826106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43</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52</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53</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54</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55</a:t>
            </a:fld>
            <a:endParaRPr lang="pt-BR"/>
          </a:p>
        </p:txBody>
      </p:sp>
    </p:spTree>
    <p:extLst>
      <p:ext uri="{BB962C8B-B14F-4D97-AF65-F5344CB8AC3E}">
        <p14:creationId xmlns:p14="http://schemas.microsoft.com/office/powerpoint/2010/main" val="1460288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56</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57</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58</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59</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60</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61</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44</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62</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63</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64</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65</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66</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67</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68</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69</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70</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71</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45</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72</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73</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74</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75</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76</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77</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78</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79</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80</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81</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46</a:t>
            </a:fld>
            <a:endParaRPr lang="pt-BR"/>
          </a:p>
        </p:txBody>
      </p:sp>
    </p:spTree>
    <p:extLst>
      <p:ext uri="{BB962C8B-B14F-4D97-AF65-F5344CB8AC3E}">
        <p14:creationId xmlns:p14="http://schemas.microsoft.com/office/powerpoint/2010/main" val="34831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47</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48</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49</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50</a:t>
            </a:fld>
            <a:endParaRPr lang="pt-BR"/>
          </a:p>
        </p:txBody>
      </p:sp>
    </p:spTree>
    <p:extLst>
      <p:ext uri="{BB962C8B-B14F-4D97-AF65-F5344CB8AC3E}">
        <p14:creationId xmlns:p14="http://schemas.microsoft.com/office/powerpoint/2010/main" val="239017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A2E0AAB-1FCE-445D-B30D-A71110D58FEF}" type="slidenum">
              <a:rPr lang="pt-BR" smtClean="0"/>
              <a:t>51</a:t>
            </a:fld>
            <a:endParaRPr lang="pt-BR"/>
          </a:p>
        </p:txBody>
      </p:sp>
    </p:spTree>
    <p:extLst>
      <p:ext uri="{BB962C8B-B14F-4D97-AF65-F5344CB8AC3E}">
        <p14:creationId xmlns:p14="http://schemas.microsoft.com/office/powerpoint/2010/main" val="239017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8E5C19-4F95-7D4E-AE8C-065D31FF720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2D6A221-3EB1-F749-88EF-ED66A3209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17E6B95-3910-A349-9DD3-6D67EF984E76}"/>
              </a:ext>
            </a:extLst>
          </p:cNvPr>
          <p:cNvSpPr>
            <a:spLocks noGrp="1"/>
          </p:cNvSpPr>
          <p:nvPr>
            <p:ph type="dt" sz="half" idx="10"/>
          </p:nvPr>
        </p:nvSpPr>
        <p:spPr/>
        <p:txBody>
          <a:bodyPr/>
          <a:lstStyle/>
          <a:p>
            <a:fld id="{201DEC68-3D70-4018-B8DA-7D9BCB69F30C}" type="datetime1">
              <a:rPr lang="pt-BR" smtClean="0"/>
              <a:t>30/05/2022</a:t>
            </a:fld>
            <a:endParaRPr lang="pt-BR"/>
          </a:p>
        </p:txBody>
      </p:sp>
      <p:sp>
        <p:nvSpPr>
          <p:cNvPr id="5" name="Espaço Reservado para Rodapé 4">
            <a:extLst>
              <a:ext uri="{FF2B5EF4-FFF2-40B4-BE49-F238E27FC236}">
                <a16:creationId xmlns:a16="http://schemas.microsoft.com/office/drawing/2014/main" id="{98A89615-E1CF-D948-86C7-05D50895395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E30CA1-51D8-8D4B-836F-33E3B0F10171}"/>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35622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063A0-ABC3-FA49-A101-CBB19D72D38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9DB7D99-FC47-D841-B3F4-655089AC4C9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A68DE60-BD6C-EF41-9C9B-DF25B2642A26}"/>
              </a:ext>
            </a:extLst>
          </p:cNvPr>
          <p:cNvSpPr>
            <a:spLocks noGrp="1"/>
          </p:cNvSpPr>
          <p:nvPr>
            <p:ph type="dt" sz="half" idx="10"/>
          </p:nvPr>
        </p:nvSpPr>
        <p:spPr/>
        <p:txBody>
          <a:bodyPr/>
          <a:lstStyle/>
          <a:p>
            <a:fld id="{C1EDDF55-4AEB-4954-A05D-5F5A57ED3516}" type="datetime1">
              <a:rPr lang="pt-BR" smtClean="0"/>
              <a:t>30/05/2022</a:t>
            </a:fld>
            <a:endParaRPr lang="pt-BR"/>
          </a:p>
        </p:txBody>
      </p:sp>
      <p:sp>
        <p:nvSpPr>
          <p:cNvPr id="5" name="Espaço Reservado para Rodapé 4">
            <a:extLst>
              <a:ext uri="{FF2B5EF4-FFF2-40B4-BE49-F238E27FC236}">
                <a16:creationId xmlns:a16="http://schemas.microsoft.com/office/drawing/2014/main" id="{D40511FA-1BAC-704D-941A-24E964C0C5B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A940737-EC6E-504A-8E62-4F2CAFA75322}"/>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115964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91D915-CB8A-9047-99BC-BF2083BA161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FDA0C1D-AD64-6548-AEDC-092054E868B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A372525-E175-4B43-8C39-DB664F15B6FD}"/>
              </a:ext>
            </a:extLst>
          </p:cNvPr>
          <p:cNvSpPr>
            <a:spLocks noGrp="1"/>
          </p:cNvSpPr>
          <p:nvPr>
            <p:ph type="dt" sz="half" idx="10"/>
          </p:nvPr>
        </p:nvSpPr>
        <p:spPr/>
        <p:txBody>
          <a:bodyPr/>
          <a:lstStyle/>
          <a:p>
            <a:fld id="{FEA007F4-E450-415B-991D-16C9D3797A3C}" type="datetime1">
              <a:rPr lang="pt-BR" smtClean="0"/>
              <a:t>30/05/2022</a:t>
            </a:fld>
            <a:endParaRPr lang="pt-BR"/>
          </a:p>
        </p:txBody>
      </p:sp>
      <p:sp>
        <p:nvSpPr>
          <p:cNvPr id="5" name="Espaço Reservado para Rodapé 4">
            <a:extLst>
              <a:ext uri="{FF2B5EF4-FFF2-40B4-BE49-F238E27FC236}">
                <a16:creationId xmlns:a16="http://schemas.microsoft.com/office/drawing/2014/main" id="{EE7441FC-302A-6E49-8946-9E840792964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47AFEA2-E451-204C-92E3-6475A5310AF5}"/>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3789811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8E5C19-4F95-7D4E-AE8C-065D31FF720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2D6A221-3EB1-F749-88EF-ED66A3209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17E6B95-3910-A349-9DD3-6D67EF984E76}"/>
              </a:ext>
            </a:extLst>
          </p:cNvPr>
          <p:cNvSpPr>
            <a:spLocks noGrp="1"/>
          </p:cNvSpPr>
          <p:nvPr>
            <p:ph type="dt" sz="half" idx="10"/>
          </p:nvPr>
        </p:nvSpPr>
        <p:spPr/>
        <p:txBody>
          <a:bodyPr/>
          <a:lstStyle/>
          <a:p>
            <a:fld id="{201DEC68-3D70-4018-B8DA-7D9BCB69F30C}" type="datetime1">
              <a:rPr lang="pt-BR" smtClean="0">
                <a:solidFill>
                  <a:prstClr val="black">
                    <a:tint val="75000"/>
                  </a:prstClr>
                </a:solidFill>
              </a:rPr>
              <a:pPr/>
              <a:t>30/05/2022</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id="{98A89615-E1CF-D948-86C7-05D508953953}"/>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id="{A6E30CA1-51D8-8D4B-836F-33E3B0F10171}"/>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7221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EC9E8D-2BA2-8942-A0F8-4BBD7BA2713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D1BE181-6A30-AD40-89FF-E26AA8798B4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8354917-0B68-B945-ACEF-2CE22DF7A4C3}"/>
              </a:ext>
            </a:extLst>
          </p:cNvPr>
          <p:cNvSpPr>
            <a:spLocks noGrp="1"/>
          </p:cNvSpPr>
          <p:nvPr>
            <p:ph type="dt" sz="half" idx="10"/>
          </p:nvPr>
        </p:nvSpPr>
        <p:spPr/>
        <p:txBody>
          <a:bodyPr/>
          <a:lstStyle/>
          <a:p>
            <a:fld id="{4B73205C-18AA-4BD7-8CA4-C7D059CFE42C}" type="datetime1">
              <a:rPr lang="pt-BR" smtClean="0">
                <a:solidFill>
                  <a:prstClr val="black">
                    <a:tint val="75000"/>
                  </a:prstClr>
                </a:solidFill>
              </a:rPr>
              <a:pPr/>
              <a:t>30/05/2022</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id="{55AB239D-B0CE-EA4F-B606-7B2BCAEA459A}"/>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id="{FA10A603-27ED-2541-AFE0-6BC22A989629}"/>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44718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04640-A9E3-6F4C-AC85-7340542FA8B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D7FF1CA-528D-6948-AAC1-D70D4BA1F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5738270-A3F9-B148-AE2C-8627395915DB}"/>
              </a:ext>
            </a:extLst>
          </p:cNvPr>
          <p:cNvSpPr>
            <a:spLocks noGrp="1"/>
          </p:cNvSpPr>
          <p:nvPr>
            <p:ph type="dt" sz="half" idx="10"/>
          </p:nvPr>
        </p:nvSpPr>
        <p:spPr/>
        <p:txBody>
          <a:bodyPr/>
          <a:lstStyle/>
          <a:p>
            <a:fld id="{198323FA-7565-4E46-936E-4DA231D80106}" type="datetime1">
              <a:rPr lang="pt-BR" smtClean="0">
                <a:solidFill>
                  <a:prstClr val="black">
                    <a:tint val="75000"/>
                  </a:prstClr>
                </a:solidFill>
              </a:rPr>
              <a:pPr/>
              <a:t>30/05/2022</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id="{34BE7D41-8FF9-7649-97E8-BC1A27CDDB8C}"/>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id="{6E2D4AA6-60BE-CD4F-A03D-3862B20C9ED1}"/>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8255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9CA98-6B1C-0242-8C68-2D89FA4D066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8FA09D6-D5CC-0240-A3EA-B831D83932E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EFBE47D-9335-1A4C-AC0F-28625292723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2617F89-7C4C-764A-B0AC-FC490066E921}"/>
              </a:ext>
            </a:extLst>
          </p:cNvPr>
          <p:cNvSpPr>
            <a:spLocks noGrp="1"/>
          </p:cNvSpPr>
          <p:nvPr>
            <p:ph type="dt" sz="half" idx="10"/>
          </p:nvPr>
        </p:nvSpPr>
        <p:spPr/>
        <p:txBody>
          <a:bodyPr/>
          <a:lstStyle/>
          <a:p>
            <a:fld id="{819EF045-8458-4B2D-B3E3-61CAF6002384}" type="datetime1">
              <a:rPr lang="pt-BR" smtClean="0">
                <a:solidFill>
                  <a:prstClr val="black">
                    <a:tint val="75000"/>
                  </a:prstClr>
                </a:solidFill>
              </a:rPr>
              <a:pPr/>
              <a:t>30/05/2022</a:t>
            </a:fld>
            <a:endParaRPr lang="pt-BR">
              <a:solidFill>
                <a:prstClr val="black">
                  <a:tint val="75000"/>
                </a:prstClr>
              </a:solidFill>
            </a:endParaRPr>
          </a:p>
        </p:txBody>
      </p:sp>
      <p:sp>
        <p:nvSpPr>
          <p:cNvPr id="6" name="Espaço Reservado para Rodapé 5">
            <a:extLst>
              <a:ext uri="{FF2B5EF4-FFF2-40B4-BE49-F238E27FC236}">
                <a16:creationId xmlns:a16="http://schemas.microsoft.com/office/drawing/2014/main" id="{9AA9E7E1-9C27-7643-9599-1ED9B21EAEF2}"/>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a16="http://schemas.microsoft.com/office/drawing/2014/main" id="{34AD8475-B668-A547-934E-7D0242AFD5E8}"/>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90383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709B9-3218-244A-8C92-87187A2F256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D84F591-88A0-204E-B74F-3F39DA1D7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E0F19D-E956-0F4C-8A87-33A90E4E3CE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7BA407F-1B74-7345-A013-12710D3D0A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4065795-12A1-6542-986A-BE742DD1397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E8D351C-A984-7442-894D-D4CE491CAFCF}"/>
              </a:ext>
            </a:extLst>
          </p:cNvPr>
          <p:cNvSpPr>
            <a:spLocks noGrp="1"/>
          </p:cNvSpPr>
          <p:nvPr>
            <p:ph type="dt" sz="half" idx="10"/>
          </p:nvPr>
        </p:nvSpPr>
        <p:spPr/>
        <p:txBody>
          <a:bodyPr/>
          <a:lstStyle/>
          <a:p>
            <a:fld id="{3F5F1C6A-0531-4218-A79F-3417E2C65DCB}" type="datetime1">
              <a:rPr lang="pt-BR" smtClean="0">
                <a:solidFill>
                  <a:prstClr val="black">
                    <a:tint val="75000"/>
                  </a:prstClr>
                </a:solidFill>
              </a:rPr>
              <a:pPr/>
              <a:t>30/05/2022</a:t>
            </a:fld>
            <a:endParaRPr lang="pt-BR">
              <a:solidFill>
                <a:prstClr val="black">
                  <a:tint val="75000"/>
                </a:prstClr>
              </a:solidFill>
            </a:endParaRPr>
          </a:p>
        </p:txBody>
      </p:sp>
      <p:sp>
        <p:nvSpPr>
          <p:cNvPr id="8" name="Espaço Reservado para Rodapé 7">
            <a:extLst>
              <a:ext uri="{FF2B5EF4-FFF2-40B4-BE49-F238E27FC236}">
                <a16:creationId xmlns:a16="http://schemas.microsoft.com/office/drawing/2014/main" id="{C207C2BD-3A0E-3C40-84B1-B68BBCBCCAD4}"/>
              </a:ext>
            </a:extLst>
          </p:cNvPr>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a:extLst>
              <a:ext uri="{FF2B5EF4-FFF2-40B4-BE49-F238E27FC236}">
                <a16:creationId xmlns:a16="http://schemas.microsoft.com/office/drawing/2014/main" id="{0CDC2DCF-71DA-AE47-9318-A6D42680EF0F}"/>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8193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87F44E-402E-AB4A-8090-18DD978EDBB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58D0951-7026-F44A-8577-423F68A7B21C}"/>
              </a:ext>
            </a:extLst>
          </p:cNvPr>
          <p:cNvSpPr>
            <a:spLocks noGrp="1"/>
          </p:cNvSpPr>
          <p:nvPr>
            <p:ph type="dt" sz="half" idx="10"/>
          </p:nvPr>
        </p:nvSpPr>
        <p:spPr/>
        <p:txBody>
          <a:bodyPr/>
          <a:lstStyle/>
          <a:p>
            <a:fld id="{00FE9A08-E58A-4BDB-9E2C-FC111D60C73F}" type="datetime1">
              <a:rPr lang="pt-BR" smtClean="0">
                <a:solidFill>
                  <a:prstClr val="black">
                    <a:tint val="75000"/>
                  </a:prstClr>
                </a:solidFill>
              </a:rPr>
              <a:pPr/>
              <a:t>30/05/2022</a:t>
            </a:fld>
            <a:endParaRPr lang="pt-BR">
              <a:solidFill>
                <a:prstClr val="black">
                  <a:tint val="75000"/>
                </a:prstClr>
              </a:solidFill>
            </a:endParaRPr>
          </a:p>
        </p:txBody>
      </p:sp>
      <p:sp>
        <p:nvSpPr>
          <p:cNvPr id="4" name="Espaço Reservado para Rodapé 3">
            <a:extLst>
              <a:ext uri="{FF2B5EF4-FFF2-40B4-BE49-F238E27FC236}">
                <a16:creationId xmlns:a16="http://schemas.microsoft.com/office/drawing/2014/main" id="{6980C243-ABE9-CC48-9B0A-825F5164B269}"/>
              </a:ext>
            </a:extLst>
          </p:cNvPr>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a:extLst>
              <a:ext uri="{FF2B5EF4-FFF2-40B4-BE49-F238E27FC236}">
                <a16:creationId xmlns:a16="http://schemas.microsoft.com/office/drawing/2014/main" id="{3420DB13-7EC4-B14E-AD0F-363FCAE61ED5}"/>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979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65D2D79-4C93-234D-98E6-C1C561B7C41E}"/>
              </a:ext>
            </a:extLst>
          </p:cNvPr>
          <p:cNvSpPr>
            <a:spLocks noGrp="1"/>
          </p:cNvSpPr>
          <p:nvPr>
            <p:ph type="dt" sz="half" idx="10"/>
          </p:nvPr>
        </p:nvSpPr>
        <p:spPr/>
        <p:txBody>
          <a:bodyPr/>
          <a:lstStyle/>
          <a:p>
            <a:fld id="{EDA92292-B17E-47B3-8944-DACA897388C1}" type="datetime1">
              <a:rPr lang="pt-BR" smtClean="0">
                <a:solidFill>
                  <a:prstClr val="black">
                    <a:tint val="75000"/>
                  </a:prstClr>
                </a:solidFill>
              </a:rPr>
              <a:pPr/>
              <a:t>30/05/2022</a:t>
            </a:fld>
            <a:endParaRPr lang="pt-BR">
              <a:solidFill>
                <a:prstClr val="black">
                  <a:tint val="75000"/>
                </a:prstClr>
              </a:solidFill>
            </a:endParaRPr>
          </a:p>
        </p:txBody>
      </p:sp>
      <p:sp>
        <p:nvSpPr>
          <p:cNvPr id="3" name="Espaço Reservado para Rodapé 2">
            <a:extLst>
              <a:ext uri="{FF2B5EF4-FFF2-40B4-BE49-F238E27FC236}">
                <a16:creationId xmlns:a16="http://schemas.microsoft.com/office/drawing/2014/main" id="{D27B0A10-B69E-F548-B7E5-3A862F8A6553}"/>
              </a:ext>
            </a:extLst>
          </p:cNvPr>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a:extLst>
              <a:ext uri="{FF2B5EF4-FFF2-40B4-BE49-F238E27FC236}">
                <a16:creationId xmlns:a16="http://schemas.microsoft.com/office/drawing/2014/main" id="{F684CEF6-E567-144F-B9E1-C2E9E97DFC52}"/>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1766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D6E31-6A95-EC42-A531-34A1E2F7BB4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DF6D237-2D4F-3749-9763-86851CEAB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3D4DC3A-747A-5748-9EF2-BAB7DE0C0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817C047-21F5-A743-83E6-B5ED3CF358B7}"/>
              </a:ext>
            </a:extLst>
          </p:cNvPr>
          <p:cNvSpPr>
            <a:spLocks noGrp="1"/>
          </p:cNvSpPr>
          <p:nvPr>
            <p:ph type="dt" sz="half" idx="10"/>
          </p:nvPr>
        </p:nvSpPr>
        <p:spPr/>
        <p:txBody>
          <a:bodyPr/>
          <a:lstStyle/>
          <a:p>
            <a:fld id="{2C9DAF9F-A17C-46DE-8FCD-934E5F354F5C}" type="datetime1">
              <a:rPr lang="pt-BR" smtClean="0">
                <a:solidFill>
                  <a:prstClr val="black">
                    <a:tint val="75000"/>
                  </a:prstClr>
                </a:solidFill>
              </a:rPr>
              <a:pPr/>
              <a:t>30/05/2022</a:t>
            </a:fld>
            <a:endParaRPr lang="pt-BR">
              <a:solidFill>
                <a:prstClr val="black">
                  <a:tint val="75000"/>
                </a:prstClr>
              </a:solidFill>
            </a:endParaRPr>
          </a:p>
        </p:txBody>
      </p:sp>
      <p:sp>
        <p:nvSpPr>
          <p:cNvPr id="6" name="Espaço Reservado para Rodapé 5">
            <a:extLst>
              <a:ext uri="{FF2B5EF4-FFF2-40B4-BE49-F238E27FC236}">
                <a16:creationId xmlns:a16="http://schemas.microsoft.com/office/drawing/2014/main" id="{5CE550D0-9111-7647-8458-2BE99FA0E63A}"/>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a16="http://schemas.microsoft.com/office/drawing/2014/main" id="{6558323A-B38B-C64A-8DB1-E0D8EF3E8A6A}"/>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6962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EC9E8D-2BA2-8942-A0F8-4BBD7BA2713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D1BE181-6A30-AD40-89FF-E26AA8798B4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8354917-0B68-B945-ACEF-2CE22DF7A4C3}"/>
              </a:ext>
            </a:extLst>
          </p:cNvPr>
          <p:cNvSpPr>
            <a:spLocks noGrp="1"/>
          </p:cNvSpPr>
          <p:nvPr>
            <p:ph type="dt" sz="half" idx="10"/>
          </p:nvPr>
        </p:nvSpPr>
        <p:spPr/>
        <p:txBody>
          <a:bodyPr/>
          <a:lstStyle/>
          <a:p>
            <a:fld id="{4B73205C-18AA-4BD7-8CA4-C7D059CFE42C}" type="datetime1">
              <a:rPr lang="pt-BR" smtClean="0"/>
              <a:t>30/05/2022</a:t>
            </a:fld>
            <a:endParaRPr lang="pt-BR"/>
          </a:p>
        </p:txBody>
      </p:sp>
      <p:sp>
        <p:nvSpPr>
          <p:cNvPr id="5" name="Espaço Reservado para Rodapé 4">
            <a:extLst>
              <a:ext uri="{FF2B5EF4-FFF2-40B4-BE49-F238E27FC236}">
                <a16:creationId xmlns:a16="http://schemas.microsoft.com/office/drawing/2014/main" id="{55AB239D-B0CE-EA4F-B606-7B2BCAEA45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A10A603-27ED-2541-AFE0-6BC22A989629}"/>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1003109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B45809-2FC7-D545-9B18-E1EE03B8E55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0E7E021-5D4B-7C42-A79F-EA628170A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8D4BE7C-7955-0948-8395-408309715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7D343EB-5DC4-2F4D-9E34-0B60ABE69316}"/>
              </a:ext>
            </a:extLst>
          </p:cNvPr>
          <p:cNvSpPr>
            <a:spLocks noGrp="1"/>
          </p:cNvSpPr>
          <p:nvPr>
            <p:ph type="dt" sz="half" idx="10"/>
          </p:nvPr>
        </p:nvSpPr>
        <p:spPr/>
        <p:txBody>
          <a:bodyPr/>
          <a:lstStyle/>
          <a:p>
            <a:fld id="{3A49D8E8-AFAD-4640-A745-DE6F46D09C60}" type="datetime1">
              <a:rPr lang="pt-BR" smtClean="0">
                <a:solidFill>
                  <a:prstClr val="black">
                    <a:tint val="75000"/>
                  </a:prstClr>
                </a:solidFill>
              </a:rPr>
              <a:pPr/>
              <a:t>30/05/2022</a:t>
            </a:fld>
            <a:endParaRPr lang="pt-BR">
              <a:solidFill>
                <a:prstClr val="black">
                  <a:tint val="75000"/>
                </a:prstClr>
              </a:solidFill>
            </a:endParaRPr>
          </a:p>
        </p:txBody>
      </p:sp>
      <p:sp>
        <p:nvSpPr>
          <p:cNvPr id="6" name="Espaço Reservado para Rodapé 5">
            <a:extLst>
              <a:ext uri="{FF2B5EF4-FFF2-40B4-BE49-F238E27FC236}">
                <a16:creationId xmlns:a16="http://schemas.microsoft.com/office/drawing/2014/main" id="{9FCF059B-587D-7240-B63E-0F224ADD6729}"/>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a16="http://schemas.microsoft.com/office/drawing/2014/main" id="{E0E85661-070E-BB42-9793-DF673AD3F824}"/>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27723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063A0-ABC3-FA49-A101-CBB19D72D38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9DB7D99-FC47-D841-B3F4-655089AC4C9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A68DE60-BD6C-EF41-9C9B-DF25B2642A26}"/>
              </a:ext>
            </a:extLst>
          </p:cNvPr>
          <p:cNvSpPr>
            <a:spLocks noGrp="1"/>
          </p:cNvSpPr>
          <p:nvPr>
            <p:ph type="dt" sz="half" idx="10"/>
          </p:nvPr>
        </p:nvSpPr>
        <p:spPr/>
        <p:txBody>
          <a:bodyPr/>
          <a:lstStyle/>
          <a:p>
            <a:fld id="{C1EDDF55-4AEB-4954-A05D-5F5A57ED3516}" type="datetime1">
              <a:rPr lang="pt-BR" smtClean="0">
                <a:solidFill>
                  <a:prstClr val="black">
                    <a:tint val="75000"/>
                  </a:prstClr>
                </a:solidFill>
              </a:rPr>
              <a:pPr/>
              <a:t>30/05/2022</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id="{D40511FA-1BAC-704D-941A-24E964C0C5BE}"/>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id="{FA940737-EC6E-504A-8E62-4F2CAFA75322}"/>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39371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91D915-CB8A-9047-99BC-BF2083BA161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FDA0C1D-AD64-6548-AEDC-092054E868B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A372525-E175-4B43-8C39-DB664F15B6FD}"/>
              </a:ext>
            </a:extLst>
          </p:cNvPr>
          <p:cNvSpPr>
            <a:spLocks noGrp="1"/>
          </p:cNvSpPr>
          <p:nvPr>
            <p:ph type="dt" sz="half" idx="10"/>
          </p:nvPr>
        </p:nvSpPr>
        <p:spPr/>
        <p:txBody>
          <a:bodyPr/>
          <a:lstStyle/>
          <a:p>
            <a:fld id="{FEA007F4-E450-415B-991D-16C9D3797A3C}" type="datetime1">
              <a:rPr lang="pt-BR" smtClean="0">
                <a:solidFill>
                  <a:prstClr val="black">
                    <a:tint val="75000"/>
                  </a:prstClr>
                </a:solidFill>
              </a:rPr>
              <a:pPr/>
              <a:t>30/05/2022</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id="{EE7441FC-302A-6E49-8946-9E840792964D}"/>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id="{047AFEA2-E451-204C-92E3-6475A5310AF5}"/>
              </a:ext>
            </a:extLst>
          </p:cNvPr>
          <p:cNvSpPr>
            <a:spLocks noGrp="1"/>
          </p:cNvSpPr>
          <p:nvPr>
            <p:ph type="sldNum" sz="quarter" idx="12"/>
          </p:nvPr>
        </p:nvSpPr>
        <p:spPr/>
        <p:txBody>
          <a:body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1619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04640-A9E3-6F4C-AC85-7340542FA8B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D7FF1CA-528D-6948-AAC1-D70D4BA1F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5738270-A3F9-B148-AE2C-8627395915DB}"/>
              </a:ext>
            </a:extLst>
          </p:cNvPr>
          <p:cNvSpPr>
            <a:spLocks noGrp="1"/>
          </p:cNvSpPr>
          <p:nvPr>
            <p:ph type="dt" sz="half" idx="10"/>
          </p:nvPr>
        </p:nvSpPr>
        <p:spPr/>
        <p:txBody>
          <a:bodyPr/>
          <a:lstStyle/>
          <a:p>
            <a:fld id="{198323FA-7565-4E46-936E-4DA231D80106}" type="datetime1">
              <a:rPr lang="pt-BR" smtClean="0"/>
              <a:t>30/05/2022</a:t>
            </a:fld>
            <a:endParaRPr lang="pt-BR"/>
          </a:p>
        </p:txBody>
      </p:sp>
      <p:sp>
        <p:nvSpPr>
          <p:cNvPr id="5" name="Espaço Reservado para Rodapé 4">
            <a:extLst>
              <a:ext uri="{FF2B5EF4-FFF2-40B4-BE49-F238E27FC236}">
                <a16:creationId xmlns:a16="http://schemas.microsoft.com/office/drawing/2014/main" id="{34BE7D41-8FF9-7649-97E8-BC1A27CDDB8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E2D4AA6-60BE-CD4F-A03D-3862B20C9ED1}"/>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3348856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9CA98-6B1C-0242-8C68-2D89FA4D066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8FA09D6-D5CC-0240-A3EA-B831D83932E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EFBE47D-9335-1A4C-AC0F-28625292723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2617F89-7C4C-764A-B0AC-FC490066E921}"/>
              </a:ext>
            </a:extLst>
          </p:cNvPr>
          <p:cNvSpPr>
            <a:spLocks noGrp="1"/>
          </p:cNvSpPr>
          <p:nvPr>
            <p:ph type="dt" sz="half" idx="10"/>
          </p:nvPr>
        </p:nvSpPr>
        <p:spPr/>
        <p:txBody>
          <a:bodyPr/>
          <a:lstStyle/>
          <a:p>
            <a:fld id="{819EF045-8458-4B2D-B3E3-61CAF6002384}" type="datetime1">
              <a:rPr lang="pt-BR" smtClean="0"/>
              <a:t>30/05/2022</a:t>
            </a:fld>
            <a:endParaRPr lang="pt-BR"/>
          </a:p>
        </p:txBody>
      </p:sp>
      <p:sp>
        <p:nvSpPr>
          <p:cNvPr id="6" name="Espaço Reservado para Rodapé 5">
            <a:extLst>
              <a:ext uri="{FF2B5EF4-FFF2-40B4-BE49-F238E27FC236}">
                <a16:creationId xmlns:a16="http://schemas.microsoft.com/office/drawing/2014/main" id="{9AA9E7E1-9C27-7643-9599-1ED9B21EAEF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4AD8475-B668-A547-934E-7D0242AFD5E8}"/>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414387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709B9-3218-244A-8C92-87187A2F256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D84F591-88A0-204E-B74F-3F39DA1D7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E0F19D-E956-0F4C-8A87-33A90E4E3CE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7BA407F-1B74-7345-A013-12710D3D0A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4065795-12A1-6542-986A-BE742DD1397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E8D351C-A984-7442-894D-D4CE491CAFCF}"/>
              </a:ext>
            </a:extLst>
          </p:cNvPr>
          <p:cNvSpPr>
            <a:spLocks noGrp="1"/>
          </p:cNvSpPr>
          <p:nvPr>
            <p:ph type="dt" sz="half" idx="10"/>
          </p:nvPr>
        </p:nvSpPr>
        <p:spPr/>
        <p:txBody>
          <a:bodyPr/>
          <a:lstStyle/>
          <a:p>
            <a:fld id="{3F5F1C6A-0531-4218-A79F-3417E2C65DCB}" type="datetime1">
              <a:rPr lang="pt-BR" smtClean="0"/>
              <a:t>30/05/2022</a:t>
            </a:fld>
            <a:endParaRPr lang="pt-BR"/>
          </a:p>
        </p:txBody>
      </p:sp>
      <p:sp>
        <p:nvSpPr>
          <p:cNvPr id="8" name="Espaço Reservado para Rodapé 7">
            <a:extLst>
              <a:ext uri="{FF2B5EF4-FFF2-40B4-BE49-F238E27FC236}">
                <a16:creationId xmlns:a16="http://schemas.microsoft.com/office/drawing/2014/main" id="{C207C2BD-3A0E-3C40-84B1-B68BBCBCCAD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0CDC2DCF-71DA-AE47-9318-A6D42680EF0F}"/>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304552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87F44E-402E-AB4A-8090-18DD978EDBB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58D0951-7026-F44A-8577-423F68A7B21C}"/>
              </a:ext>
            </a:extLst>
          </p:cNvPr>
          <p:cNvSpPr>
            <a:spLocks noGrp="1"/>
          </p:cNvSpPr>
          <p:nvPr>
            <p:ph type="dt" sz="half" idx="10"/>
          </p:nvPr>
        </p:nvSpPr>
        <p:spPr/>
        <p:txBody>
          <a:bodyPr/>
          <a:lstStyle/>
          <a:p>
            <a:fld id="{00FE9A08-E58A-4BDB-9E2C-FC111D60C73F}" type="datetime1">
              <a:rPr lang="pt-BR" smtClean="0"/>
              <a:t>30/05/2022</a:t>
            </a:fld>
            <a:endParaRPr lang="pt-BR"/>
          </a:p>
        </p:txBody>
      </p:sp>
      <p:sp>
        <p:nvSpPr>
          <p:cNvPr id="4" name="Espaço Reservado para Rodapé 3">
            <a:extLst>
              <a:ext uri="{FF2B5EF4-FFF2-40B4-BE49-F238E27FC236}">
                <a16:creationId xmlns:a16="http://schemas.microsoft.com/office/drawing/2014/main" id="{6980C243-ABE9-CC48-9B0A-825F5164B26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420DB13-7EC4-B14E-AD0F-363FCAE61ED5}"/>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333975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65D2D79-4C93-234D-98E6-C1C561B7C41E}"/>
              </a:ext>
            </a:extLst>
          </p:cNvPr>
          <p:cNvSpPr>
            <a:spLocks noGrp="1"/>
          </p:cNvSpPr>
          <p:nvPr>
            <p:ph type="dt" sz="half" idx="10"/>
          </p:nvPr>
        </p:nvSpPr>
        <p:spPr/>
        <p:txBody>
          <a:bodyPr/>
          <a:lstStyle/>
          <a:p>
            <a:fld id="{EDA92292-B17E-47B3-8944-DACA897388C1}" type="datetime1">
              <a:rPr lang="pt-BR" smtClean="0"/>
              <a:t>30/05/2022</a:t>
            </a:fld>
            <a:endParaRPr lang="pt-BR"/>
          </a:p>
        </p:txBody>
      </p:sp>
      <p:sp>
        <p:nvSpPr>
          <p:cNvPr id="3" name="Espaço Reservado para Rodapé 2">
            <a:extLst>
              <a:ext uri="{FF2B5EF4-FFF2-40B4-BE49-F238E27FC236}">
                <a16:creationId xmlns:a16="http://schemas.microsoft.com/office/drawing/2014/main" id="{D27B0A10-B69E-F548-B7E5-3A862F8A655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684CEF6-E567-144F-B9E1-C2E9E97DFC52}"/>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168264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D6E31-6A95-EC42-A531-34A1E2F7BB4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DF6D237-2D4F-3749-9763-86851CEAB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3D4DC3A-747A-5748-9EF2-BAB7DE0C0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817C047-21F5-A743-83E6-B5ED3CF358B7}"/>
              </a:ext>
            </a:extLst>
          </p:cNvPr>
          <p:cNvSpPr>
            <a:spLocks noGrp="1"/>
          </p:cNvSpPr>
          <p:nvPr>
            <p:ph type="dt" sz="half" idx="10"/>
          </p:nvPr>
        </p:nvSpPr>
        <p:spPr/>
        <p:txBody>
          <a:bodyPr/>
          <a:lstStyle/>
          <a:p>
            <a:fld id="{2C9DAF9F-A17C-46DE-8FCD-934E5F354F5C}" type="datetime1">
              <a:rPr lang="pt-BR" smtClean="0"/>
              <a:t>30/05/2022</a:t>
            </a:fld>
            <a:endParaRPr lang="pt-BR"/>
          </a:p>
        </p:txBody>
      </p:sp>
      <p:sp>
        <p:nvSpPr>
          <p:cNvPr id="6" name="Espaço Reservado para Rodapé 5">
            <a:extLst>
              <a:ext uri="{FF2B5EF4-FFF2-40B4-BE49-F238E27FC236}">
                <a16:creationId xmlns:a16="http://schemas.microsoft.com/office/drawing/2014/main" id="{5CE550D0-9111-7647-8458-2BE99FA0E63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58323A-B38B-C64A-8DB1-E0D8EF3E8A6A}"/>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312138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B45809-2FC7-D545-9B18-E1EE03B8E55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0E7E021-5D4B-7C42-A79F-EA628170A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8D4BE7C-7955-0948-8395-408309715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7D343EB-5DC4-2F4D-9E34-0B60ABE69316}"/>
              </a:ext>
            </a:extLst>
          </p:cNvPr>
          <p:cNvSpPr>
            <a:spLocks noGrp="1"/>
          </p:cNvSpPr>
          <p:nvPr>
            <p:ph type="dt" sz="half" idx="10"/>
          </p:nvPr>
        </p:nvSpPr>
        <p:spPr/>
        <p:txBody>
          <a:bodyPr/>
          <a:lstStyle/>
          <a:p>
            <a:fld id="{3A49D8E8-AFAD-4640-A745-DE6F46D09C60}" type="datetime1">
              <a:rPr lang="pt-BR" smtClean="0"/>
              <a:t>30/05/2022</a:t>
            </a:fld>
            <a:endParaRPr lang="pt-BR"/>
          </a:p>
        </p:txBody>
      </p:sp>
      <p:sp>
        <p:nvSpPr>
          <p:cNvPr id="6" name="Espaço Reservado para Rodapé 5">
            <a:extLst>
              <a:ext uri="{FF2B5EF4-FFF2-40B4-BE49-F238E27FC236}">
                <a16:creationId xmlns:a16="http://schemas.microsoft.com/office/drawing/2014/main" id="{9FCF059B-587D-7240-B63E-0F224ADD672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0E85661-070E-BB42-9793-DF673AD3F824}"/>
              </a:ext>
            </a:extLst>
          </p:cNvPr>
          <p:cNvSpPr>
            <a:spLocks noGrp="1"/>
          </p:cNvSpPr>
          <p:nvPr>
            <p:ph type="sldNum" sz="quarter" idx="12"/>
          </p:nvPr>
        </p:nvSpPr>
        <p:spPr/>
        <p:txBody>
          <a:bodyPr/>
          <a:lstStyle/>
          <a:p>
            <a:fld id="{A613FFDA-7FDB-044B-9E25-AC20ACA374C5}" type="slidenum">
              <a:rPr lang="pt-BR" smtClean="0"/>
              <a:pPr/>
              <a:t>‹nº›</a:t>
            </a:fld>
            <a:endParaRPr lang="pt-BR"/>
          </a:p>
        </p:txBody>
      </p:sp>
    </p:spTree>
    <p:extLst>
      <p:ext uri="{BB962C8B-B14F-4D97-AF65-F5344CB8AC3E}">
        <p14:creationId xmlns:p14="http://schemas.microsoft.com/office/powerpoint/2010/main" val="112784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50000"/>
                    </a14:imgEffect>
                  </a14:imgLayer>
                </a14:imgProps>
              </a:ext>
            </a:extLst>
          </a:blip>
          <a:srcRect/>
          <a:stretch>
            <a:fillRect l="63000" t="-35000" r="-26000" b="23000"/>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8D62352-EEBF-E349-B151-435188C064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03DBF3A-6C27-B544-A6E8-3ED9A3C9B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46E058-32AB-4648-BDDB-B0B4EB173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FBB9C-72FE-48F6-9C30-A08E2C1117D6}" type="datetime1">
              <a:rPr lang="pt-BR" smtClean="0"/>
              <a:t>30/05/2022</a:t>
            </a:fld>
            <a:endParaRPr lang="pt-BR"/>
          </a:p>
        </p:txBody>
      </p:sp>
      <p:sp>
        <p:nvSpPr>
          <p:cNvPr id="5" name="Espaço Reservado para Rodapé 4">
            <a:extLst>
              <a:ext uri="{FF2B5EF4-FFF2-40B4-BE49-F238E27FC236}">
                <a16:creationId xmlns:a16="http://schemas.microsoft.com/office/drawing/2014/main" id="{B3C03475-F72E-DD4E-9AC2-22A3EA5BD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DEFDFC4-55B0-8A45-A395-BB0A55C0A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3FFDA-7FDB-044B-9E25-AC20ACA374C5}" type="slidenum">
              <a:rPr lang="pt-BR" smtClean="0"/>
              <a:pPr/>
              <a:t>‹nº›</a:t>
            </a:fld>
            <a:endParaRPr lang="pt-BR"/>
          </a:p>
        </p:txBody>
      </p:sp>
    </p:spTree>
    <p:extLst>
      <p:ext uri="{BB962C8B-B14F-4D97-AF65-F5344CB8AC3E}">
        <p14:creationId xmlns:p14="http://schemas.microsoft.com/office/powerpoint/2010/main" val="578429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50000"/>
                    </a14:imgEffect>
                  </a14:imgLayer>
                </a14:imgProps>
              </a:ext>
            </a:extLst>
          </a:blip>
          <a:srcRect/>
          <a:stretch>
            <a:fillRect l="63000" t="-35000" r="-26000" b="23000"/>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8D62352-EEBF-E349-B151-435188C064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03DBF3A-6C27-B544-A6E8-3ED9A3C9B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46E058-32AB-4648-BDDB-B0B4EB173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FBB9C-72FE-48F6-9C30-A08E2C1117D6}" type="datetime1">
              <a:rPr lang="pt-BR" smtClean="0">
                <a:solidFill>
                  <a:prstClr val="black">
                    <a:tint val="75000"/>
                  </a:prstClr>
                </a:solidFill>
              </a:rPr>
              <a:pPr/>
              <a:t>30/05/2022</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id="{B3C03475-F72E-DD4E-9AC2-22A3EA5BD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id="{5DEFDFC4-55B0-8A45-A395-BB0A55C0A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3FFDA-7FDB-044B-9E25-AC20ACA374C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58886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lattes.cnpq.br/"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bibliotecas.ufu.br/telefones" TargetMode="External"/><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5D9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30E8BD0-2AE4-AB4B-A059-382CD2ADC711}"/>
              </a:ext>
            </a:extLst>
          </p:cNvPr>
          <p:cNvPicPr>
            <a:picLocks noChangeAspect="1"/>
          </p:cNvPicPr>
          <p:nvPr/>
        </p:nvPicPr>
        <p:blipFill rotWithShape="1">
          <a:blip r:embed="rId2">
            <a:alphaModFix amt="20000"/>
            <a:duotone>
              <a:schemeClr val="bg2">
                <a:shade val="45000"/>
                <a:satMod val="135000"/>
              </a:schemeClr>
              <a:prstClr val="white"/>
            </a:duotone>
          </a:blip>
          <a:srcRect l="33839" t="26667" r="36551" b="42857"/>
          <a:stretch/>
        </p:blipFill>
        <p:spPr>
          <a:xfrm rot="11690433">
            <a:off x="8612555" y="-1407162"/>
            <a:ext cx="5736487" cy="5904218"/>
          </a:xfrm>
          <a:prstGeom prst="rect">
            <a:avLst/>
          </a:prstGeom>
          <a:noFill/>
        </p:spPr>
      </p:pic>
      <p:pic>
        <p:nvPicPr>
          <p:cNvPr id="8" name="Imagem 7">
            <a:extLst>
              <a:ext uri="{FF2B5EF4-FFF2-40B4-BE49-F238E27FC236}">
                <a16:creationId xmlns:a16="http://schemas.microsoft.com/office/drawing/2014/main" id="{E9EB22E9-B4D4-2143-98E7-48474A0DC008}"/>
              </a:ext>
            </a:extLst>
          </p:cNvPr>
          <p:cNvPicPr>
            <a:picLocks noChangeAspect="1"/>
          </p:cNvPicPr>
          <p:nvPr/>
        </p:nvPicPr>
        <p:blipFill>
          <a:blip r:embed="rId3"/>
          <a:stretch>
            <a:fillRect/>
          </a:stretch>
        </p:blipFill>
        <p:spPr>
          <a:xfrm>
            <a:off x="9886053" y="5461000"/>
            <a:ext cx="1837745" cy="1147323"/>
          </a:xfrm>
          <a:prstGeom prst="rect">
            <a:avLst/>
          </a:prstGeom>
        </p:spPr>
      </p:pic>
      <p:sp>
        <p:nvSpPr>
          <p:cNvPr id="11" name="CaixaDeTexto 10">
            <a:extLst>
              <a:ext uri="{FF2B5EF4-FFF2-40B4-BE49-F238E27FC236}">
                <a16:creationId xmlns:a16="http://schemas.microsoft.com/office/drawing/2014/main" id="{BACA8275-3CE1-A241-91E1-50DD9BA7AD20}"/>
              </a:ext>
            </a:extLst>
          </p:cNvPr>
          <p:cNvSpPr txBox="1"/>
          <p:nvPr/>
        </p:nvSpPr>
        <p:spPr>
          <a:xfrm>
            <a:off x="487860" y="1368503"/>
            <a:ext cx="7346324" cy="830997"/>
          </a:xfrm>
          <a:prstGeom prst="rect">
            <a:avLst/>
          </a:prstGeom>
          <a:noFill/>
        </p:spPr>
        <p:txBody>
          <a:bodyPr wrap="square" rtlCol="0">
            <a:spAutoFit/>
          </a:bodyPr>
          <a:lstStyle/>
          <a:p>
            <a:r>
              <a:rPr lang="pt-BR" sz="4800" b="1" dirty="0">
                <a:solidFill>
                  <a:prstClr val="white"/>
                </a:solidFill>
                <a:latin typeface="Arial" panose="020B0604020202020204" pitchFamily="34" charset="0"/>
                <a:cs typeface="Arial" panose="020B0604020202020204" pitchFamily="34" charset="0"/>
              </a:rPr>
              <a:t>CURRICULO LATTES</a:t>
            </a:r>
          </a:p>
        </p:txBody>
      </p:sp>
      <p:pic>
        <p:nvPicPr>
          <p:cNvPr id="12" name="Imagem 11">
            <a:extLst>
              <a:ext uri="{FF2B5EF4-FFF2-40B4-BE49-F238E27FC236}">
                <a16:creationId xmlns:a16="http://schemas.microsoft.com/office/drawing/2014/main" id="{2B566E5F-CCA1-D04E-B418-FC78029B8611}"/>
              </a:ext>
            </a:extLst>
          </p:cNvPr>
          <p:cNvPicPr>
            <a:picLocks noChangeAspect="1"/>
          </p:cNvPicPr>
          <p:nvPr/>
        </p:nvPicPr>
        <p:blipFill rotWithShape="1">
          <a:blip r:embed="rId4"/>
          <a:srcRect l="30261" t="5556" r="34635" b="5862"/>
          <a:stretch/>
        </p:blipFill>
        <p:spPr>
          <a:xfrm>
            <a:off x="8712200" y="5461000"/>
            <a:ext cx="809070" cy="1148400"/>
          </a:xfrm>
          <a:prstGeom prst="rect">
            <a:avLst/>
          </a:prstGeom>
        </p:spPr>
      </p:pic>
    </p:spTree>
    <p:extLst>
      <p:ext uri="{BB962C8B-B14F-4D97-AF65-F5344CB8AC3E}">
        <p14:creationId xmlns:p14="http://schemas.microsoft.com/office/powerpoint/2010/main" val="4160448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10</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9914785"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ORIENTAÇÕES</a:t>
            </a:r>
          </a:p>
        </p:txBody>
      </p:sp>
      <p:sp>
        <p:nvSpPr>
          <p:cNvPr id="4" name="Retângulo 3"/>
          <p:cNvSpPr/>
          <p:nvPr/>
        </p:nvSpPr>
        <p:spPr>
          <a:xfrm>
            <a:off x="769257" y="2190351"/>
            <a:ext cx="9914784" cy="3539430"/>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Leia as condições do Termo de adesão e compromisso  do Sistema de Currículo da Plataforma Lattes </a:t>
            </a:r>
          </a:p>
          <a:p>
            <a:pPr marL="457200" indent="-457200">
              <a:buFont typeface="Wingdings" pitchFamily="2" charset="2"/>
              <a:buChar char="ü"/>
            </a:pPr>
            <a:r>
              <a:rPr lang="pt-BR" sz="3200" dirty="0">
                <a:latin typeface="Arial" pitchFamily="34" charset="0"/>
                <a:cs typeface="Arial" pitchFamily="34" charset="0"/>
              </a:rPr>
              <a:t>Os itens apresentados com um cadeado são de preenchimento obrigatório</a:t>
            </a:r>
          </a:p>
          <a:p>
            <a:pPr marL="457200" indent="-457200">
              <a:buFont typeface="Wingdings" pitchFamily="2" charset="2"/>
              <a:buChar char="ü"/>
            </a:pPr>
            <a:r>
              <a:rPr lang="pt-BR" sz="3200" dirty="0">
                <a:latin typeface="Arial" pitchFamily="34" charset="0"/>
                <a:cs typeface="Arial" pitchFamily="34" charset="0"/>
              </a:rPr>
              <a:t>À medida que as informações são preenchidas as abas de acompanhamento ficam coloridas</a:t>
            </a:r>
          </a:p>
        </p:txBody>
      </p:sp>
    </p:spTree>
    <p:extLst>
      <p:ext uri="{BB962C8B-B14F-4D97-AF65-F5344CB8AC3E}">
        <p14:creationId xmlns:p14="http://schemas.microsoft.com/office/powerpoint/2010/main" val="332697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11</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7" y="477616"/>
            <a:ext cx="10011038"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INFORMAÇÕES INSTITUCIONAIS</a:t>
            </a:r>
          </a:p>
        </p:txBody>
      </p:sp>
      <p:sp>
        <p:nvSpPr>
          <p:cNvPr id="4" name="Retângulo 3"/>
          <p:cNvSpPr/>
          <p:nvPr/>
        </p:nvSpPr>
        <p:spPr>
          <a:xfrm>
            <a:off x="769258" y="1522386"/>
            <a:ext cx="10477169" cy="1569660"/>
          </a:xfrm>
          <a:prstGeom prst="rect">
            <a:avLst/>
          </a:prstGeom>
        </p:spPr>
        <p:txBody>
          <a:bodyPr wrap="square">
            <a:spAutoFit/>
          </a:bodyPr>
          <a:lstStyle/>
          <a:p>
            <a:r>
              <a:rPr lang="pt-BR" sz="3200" dirty="0">
                <a:latin typeface="Arial" pitchFamily="34" charset="0"/>
                <a:cs typeface="Arial" pitchFamily="34" charset="0"/>
              </a:rPr>
              <a:t>É necessário preencher os dados da Instituição em que se tem vínculo e os dados do endereço que deseja receber as correspondências enviadas pelo CNPq</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28" y="3113887"/>
            <a:ext cx="10369799" cy="34311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31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12</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FORMAÇÃO ACADÊMICA</a:t>
            </a:r>
          </a:p>
        </p:txBody>
      </p:sp>
      <p:sp>
        <p:nvSpPr>
          <p:cNvPr id="4" name="Retângulo 3"/>
          <p:cNvSpPr/>
          <p:nvPr/>
        </p:nvSpPr>
        <p:spPr>
          <a:xfrm>
            <a:off x="600816" y="1522386"/>
            <a:ext cx="10949500" cy="1569660"/>
          </a:xfrm>
          <a:prstGeom prst="rect">
            <a:avLst/>
          </a:prstGeom>
        </p:spPr>
        <p:txBody>
          <a:bodyPr wrap="square">
            <a:spAutoFit/>
          </a:bodyPr>
          <a:lstStyle/>
          <a:p>
            <a:pPr algn="just"/>
            <a:r>
              <a:rPr lang="pt-BR" sz="2400" dirty="0">
                <a:latin typeface="Arial" pitchFamily="34" charset="0"/>
                <a:cs typeface="Arial" pitchFamily="34" charset="0"/>
              </a:rPr>
              <a:t>Deve-se informar a maior titulação concluída, procure o nome da instituição clicando na lupa ou Insira uma nova. Informe o ano de início e de conclusão. Se houver uma formação em andamento, insira os dados da instituição e o ano de início</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16" y="3092046"/>
            <a:ext cx="11117942" cy="36294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ector de seta reta 9"/>
          <p:cNvCxnSpPr/>
          <p:nvPr/>
        </p:nvCxnSpPr>
        <p:spPr>
          <a:xfrm>
            <a:off x="6455025" y="3092046"/>
            <a:ext cx="1158875" cy="1201738"/>
          </a:xfrm>
          <a:prstGeom prst="straightConnector1">
            <a:avLst/>
          </a:prstGeom>
          <a:noFill/>
          <a:ln w="28575" cap="flat" cmpd="sng" algn="ctr">
            <a:solidFill>
              <a:srgbClr val="FF0000"/>
            </a:solidFill>
            <a:prstDash val="solid"/>
            <a:tailEnd type="arrow"/>
          </a:ln>
          <a:effectLst/>
        </p:spPr>
      </p:cxnSp>
    </p:spTree>
    <p:extLst>
      <p:ext uri="{BB962C8B-B14F-4D97-AF65-F5344CB8AC3E}">
        <p14:creationId xmlns:p14="http://schemas.microsoft.com/office/powerpoint/2010/main" val="194455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13</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LOCALIZANDO A INSTITUIÇÃO</a:t>
            </a:r>
          </a:p>
        </p:txBody>
      </p:sp>
      <p:sp>
        <p:nvSpPr>
          <p:cNvPr id="4" name="Retângulo 3"/>
          <p:cNvSpPr/>
          <p:nvPr/>
        </p:nvSpPr>
        <p:spPr>
          <a:xfrm>
            <a:off x="3969" y="2216587"/>
            <a:ext cx="12192000" cy="584775"/>
          </a:xfrm>
          <a:prstGeom prst="rect">
            <a:avLst/>
          </a:prstGeom>
        </p:spPr>
        <p:txBody>
          <a:bodyPr wrap="square">
            <a:spAutoFit/>
          </a:bodyPr>
          <a:lstStyle/>
          <a:p>
            <a:pPr algn="ctr"/>
            <a:r>
              <a:rPr lang="pt-BR" sz="3200" dirty="0">
                <a:latin typeface="Arial" pitchFamily="34" charset="0"/>
                <a:cs typeface="Arial" pitchFamily="34" charset="0"/>
              </a:rPr>
              <a:t>Caso não encontre sua instituição clique aqui para cadastrá-la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324" y="1118096"/>
            <a:ext cx="6246228" cy="113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51" r="1169"/>
          <a:stretch/>
        </p:blipFill>
        <p:spPr bwMode="auto">
          <a:xfrm>
            <a:off x="503811" y="2865150"/>
            <a:ext cx="11192315" cy="3856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ector de seta reta 9"/>
          <p:cNvCxnSpPr/>
          <p:nvPr/>
        </p:nvCxnSpPr>
        <p:spPr>
          <a:xfrm flipH="1">
            <a:off x="7631113" y="1118096"/>
            <a:ext cx="979487" cy="973717"/>
          </a:xfrm>
          <a:prstGeom prst="straightConnector1">
            <a:avLst/>
          </a:prstGeom>
          <a:noFill/>
          <a:ln w="28575" cap="flat" cmpd="sng" algn="ctr">
            <a:solidFill>
              <a:srgbClr val="FF0000"/>
            </a:solidFill>
            <a:prstDash val="solid"/>
            <a:tailEnd type="arrow"/>
          </a:ln>
          <a:effectLst/>
        </p:spPr>
      </p:cxnSp>
      <p:cxnSp>
        <p:nvCxnSpPr>
          <p:cNvPr id="11" name="Conector de seta reta 10"/>
          <p:cNvCxnSpPr/>
          <p:nvPr/>
        </p:nvCxnSpPr>
        <p:spPr>
          <a:xfrm>
            <a:off x="10858501" y="2748966"/>
            <a:ext cx="323849" cy="3607384"/>
          </a:xfrm>
          <a:prstGeom prst="straightConnector1">
            <a:avLst/>
          </a:prstGeom>
          <a:noFill/>
          <a:ln w="28575" cap="flat" cmpd="sng" algn="ctr">
            <a:solidFill>
              <a:srgbClr val="FF0000"/>
            </a:solidFill>
            <a:prstDash val="solid"/>
            <a:tailEnd type="arrow"/>
          </a:ln>
          <a:effectLst/>
        </p:spPr>
      </p:cxnSp>
      <p:cxnSp>
        <p:nvCxnSpPr>
          <p:cNvPr id="13" name="Conector de seta reta 12"/>
          <p:cNvCxnSpPr/>
          <p:nvPr/>
        </p:nvCxnSpPr>
        <p:spPr>
          <a:xfrm flipH="1">
            <a:off x="4918870" y="5978013"/>
            <a:ext cx="1531143" cy="0"/>
          </a:xfrm>
          <a:prstGeom prst="straightConnector1">
            <a:avLst/>
          </a:prstGeom>
          <a:noFill/>
          <a:ln w="28575" cap="flat" cmpd="sng" algn="ctr">
            <a:solidFill>
              <a:srgbClr val="FF0000"/>
            </a:solidFill>
            <a:prstDash val="solid"/>
            <a:tailEnd type="arrow"/>
          </a:ln>
          <a:effectLst/>
        </p:spPr>
      </p:cxnSp>
    </p:spTree>
    <p:extLst>
      <p:ext uri="{BB962C8B-B14F-4D97-AF65-F5344CB8AC3E}">
        <p14:creationId xmlns:p14="http://schemas.microsoft.com/office/powerpoint/2010/main" val="217866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14</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ATUAÇÃO PROFISSIONAL</a:t>
            </a:r>
          </a:p>
        </p:txBody>
      </p:sp>
      <p:sp>
        <p:nvSpPr>
          <p:cNvPr id="2" name="Retângulo 1"/>
          <p:cNvSpPr/>
          <p:nvPr/>
        </p:nvSpPr>
        <p:spPr>
          <a:xfrm>
            <a:off x="495300" y="1262387"/>
            <a:ext cx="11144250" cy="461665"/>
          </a:xfrm>
          <a:prstGeom prst="rect">
            <a:avLst/>
          </a:prstGeom>
        </p:spPr>
        <p:txBody>
          <a:bodyPr wrap="square">
            <a:spAutoFit/>
          </a:bodyPr>
          <a:lstStyle/>
          <a:p>
            <a:r>
              <a:rPr lang="pt-BR" sz="2400" dirty="0">
                <a:latin typeface="Arial" pitchFamily="34" charset="0"/>
                <a:cs typeface="Arial" pitchFamily="34" charset="0"/>
              </a:rPr>
              <a:t>Se você estiver atuando em alguma profissão, clique sim para preenchimento.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56" y="1907628"/>
            <a:ext cx="11005344" cy="15579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465549"/>
            <a:ext cx="11010900" cy="28908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ector de seta reta 9"/>
          <p:cNvCxnSpPr/>
          <p:nvPr/>
        </p:nvCxnSpPr>
        <p:spPr>
          <a:xfrm>
            <a:off x="769256" y="1779032"/>
            <a:ext cx="979487" cy="973717"/>
          </a:xfrm>
          <a:prstGeom prst="straightConnector1">
            <a:avLst/>
          </a:prstGeom>
          <a:noFill/>
          <a:ln w="28575" cap="flat" cmpd="sng" algn="ctr">
            <a:solidFill>
              <a:srgbClr val="FF0000"/>
            </a:solidFill>
            <a:prstDash val="solid"/>
            <a:tailEnd type="arrow"/>
          </a:ln>
          <a:effectLst/>
        </p:spPr>
      </p:cxnSp>
    </p:spTree>
    <p:extLst>
      <p:ext uri="{BB962C8B-B14F-4D97-AF65-F5344CB8AC3E}">
        <p14:creationId xmlns:p14="http://schemas.microsoft.com/office/powerpoint/2010/main" val="189358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15</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ÁREA DE ATUAÇÃO</a:t>
            </a:r>
          </a:p>
        </p:txBody>
      </p:sp>
      <p:sp>
        <p:nvSpPr>
          <p:cNvPr id="2" name="Retângulo 1"/>
          <p:cNvSpPr/>
          <p:nvPr/>
        </p:nvSpPr>
        <p:spPr>
          <a:xfrm>
            <a:off x="495300" y="1262387"/>
            <a:ext cx="10858499" cy="2062103"/>
          </a:xfrm>
          <a:prstGeom prst="rect">
            <a:avLst/>
          </a:prstGeom>
        </p:spPr>
        <p:txBody>
          <a:bodyPr wrap="square">
            <a:spAutoFit/>
          </a:bodyPr>
          <a:lstStyle/>
          <a:p>
            <a:pPr algn="just"/>
            <a:r>
              <a:rPr lang="pt-BR" sz="3200" dirty="0">
                <a:latin typeface="Arial" pitchFamily="34" charset="0"/>
                <a:cs typeface="Arial" pitchFamily="34" charset="0"/>
              </a:rPr>
              <a:t>Clicando na LUPA da área de atuação aparecerão as opções para serem selecionadas de acordo com a grande área e sub área (área de conhecimento do CNPq). Se não encontrar a sua opção, clique em “Outra”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1" y="3598863"/>
            <a:ext cx="10858500" cy="112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495299" y="4934635"/>
            <a:ext cx="10858499" cy="1077218"/>
          </a:xfrm>
          <a:prstGeom prst="rect">
            <a:avLst/>
          </a:prstGeom>
        </p:spPr>
        <p:txBody>
          <a:bodyPr wrap="square">
            <a:spAutoFit/>
          </a:bodyPr>
          <a:lstStyle/>
          <a:p>
            <a:pPr algn="just"/>
            <a:r>
              <a:rPr lang="pt-BR" sz="3200" b="1" dirty="0">
                <a:solidFill>
                  <a:srgbClr val="FF0000"/>
                </a:solidFill>
                <a:latin typeface="Arial" pitchFamily="34" charset="0"/>
                <a:cs typeface="Arial" pitchFamily="34" charset="0"/>
              </a:rPr>
              <a:t>Lembre-se: Ao finalizar o preenchimento dos dados solicitados, clique no botão “Próxima” </a:t>
            </a:r>
          </a:p>
        </p:txBody>
      </p:sp>
      <p:cxnSp>
        <p:nvCxnSpPr>
          <p:cNvPr id="10" name="Conector de seta reta 9"/>
          <p:cNvCxnSpPr/>
          <p:nvPr/>
        </p:nvCxnSpPr>
        <p:spPr>
          <a:xfrm>
            <a:off x="9789695" y="3112004"/>
            <a:ext cx="979487" cy="973717"/>
          </a:xfrm>
          <a:prstGeom prst="straightConnector1">
            <a:avLst/>
          </a:prstGeom>
          <a:noFill/>
          <a:ln w="28575" cap="flat" cmpd="sng" algn="ctr">
            <a:solidFill>
              <a:srgbClr val="FF0000"/>
            </a:solidFill>
            <a:prstDash val="solid"/>
            <a:tailEnd type="arrow"/>
          </a:ln>
          <a:effectLst/>
        </p:spPr>
      </p:cxnSp>
    </p:spTree>
    <p:extLst>
      <p:ext uri="{BB962C8B-B14F-4D97-AF65-F5344CB8AC3E}">
        <p14:creationId xmlns:p14="http://schemas.microsoft.com/office/powerpoint/2010/main" val="280093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16</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ÁREA DE ATUAÇÃO</a:t>
            </a:r>
          </a:p>
        </p:txBody>
      </p:sp>
      <p:sp>
        <p:nvSpPr>
          <p:cNvPr id="2" name="Retângulo 1"/>
          <p:cNvSpPr/>
          <p:nvPr/>
        </p:nvSpPr>
        <p:spPr>
          <a:xfrm>
            <a:off x="495300" y="1262387"/>
            <a:ext cx="10858499" cy="461665"/>
          </a:xfrm>
          <a:prstGeom prst="rect">
            <a:avLst/>
          </a:prstGeom>
        </p:spPr>
        <p:txBody>
          <a:bodyPr wrap="square">
            <a:spAutoFit/>
          </a:bodyPr>
          <a:lstStyle/>
          <a:p>
            <a:pPr algn="ctr"/>
            <a:r>
              <a:rPr lang="pt-BR" sz="2400" dirty="0">
                <a:latin typeface="Arial" pitchFamily="34" charset="0"/>
                <a:cs typeface="Arial" pitchFamily="34" charset="0"/>
              </a:rPr>
              <a:t>Clicando em Ciências Exatas e da Terra, aparecerão as opções de </a:t>
            </a:r>
            <a:r>
              <a:rPr lang="pt-BR" sz="2400" dirty="0" err="1">
                <a:latin typeface="Arial" pitchFamily="34" charset="0"/>
                <a:cs typeface="Arial" pitchFamily="34" charset="0"/>
              </a:rPr>
              <a:t>sub-áreas</a:t>
            </a:r>
            <a:endParaRPr lang="pt-BR" sz="2400" dirty="0">
              <a:latin typeface="Arial" pitchFamily="34" charset="0"/>
              <a:cs typeface="Arial" pitchFamily="34"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63"/>
          <a:stretch/>
        </p:blipFill>
        <p:spPr bwMode="auto">
          <a:xfrm>
            <a:off x="495298" y="1739557"/>
            <a:ext cx="10858502" cy="208949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2" r="1228"/>
          <a:stretch/>
        </p:blipFill>
        <p:spPr bwMode="auto">
          <a:xfrm>
            <a:off x="495298" y="3921772"/>
            <a:ext cx="10858501" cy="2799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ector de seta reta 10"/>
          <p:cNvCxnSpPr/>
          <p:nvPr/>
        </p:nvCxnSpPr>
        <p:spPr>
          <a:xfrm flipH="1">
            <a:off x="4007679" y="2226415"/>
            <a:ext cx="1288221" cy="486859"/>
          </a:xfrm>
          <a:prstGeom prst="straightConnector1">
            <a:avLst/>
          </a:prstGeom>
          <a:noFill/>
          <a:ln w="28575" cap="flat" cmpd="sng" algn="ctr">
            <a:solidFill>
              <a:srgbClr val="FF0000"/>
            </a:solidFill>
            <a:prstDash val="solid"/>
            <a:tailEnd type="arrow"/>
          </a:ln>
          <a:effectLst/>
        </p:spPr>
      </p:cxnSp>
      <p:cxnSp>
        <p:nvCxnSpPr>
          <p:cNvPr id="12" name="Conector de seta reta 11"/>
          <p:cNvCxnSpPr/>
          <p:nvPr/>
        </p:nvCxnSpPr>
        <p:spPr>
          <a:xfrm flipH="1">
            <a:off x="2871858" y="4861988"/>
            <a:ext cx="1288221" cy="486859"/>
          </a:xfrm>
          <a:prstGeom prst="straightConnector1">
            <a:avLst/>
          </a:prstGeom>
          <a:noFill/>
          <a:ln w="28575" cap="flat" cmpd="sng" algn="ctr">
            <a:solidFill>
              <a:srgbClr val="FF0000"/>
            </a:solidFill>
            <a:prstDash val="solid"/>
            <a:tailEnd type="arrow"/>
          </a:ln>
          <a:effectLst/>
        </p:spPr>
      </p:cxnSp>
    </p:spTree>
    <p:extLst>
      <p:ext uri="{BB962C8B-B14F-4D97-AF65-F5344CB8AC3E}">
        <p14:creationId xmlns:p14="http://schemas.microsoft.com/office/powerpoint/2010/main" val="94498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17</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ÁREA DE ATUAÇÃO</a:t>
            </a:r>
          </a:p>
        </p:txBody>
      </p:sp>
      <p:sp>
        <p:nvSpPr>
          <p:cNvPr id="2" name="Retângulo 1"/>
          <p:cNvSpPr/>
          <p:nvPr/>
        </p:nvSpPr>
        <p:spPr>
          <a:xfrm>
            <a:off x="495300" y="1262387"/>
            <a:ext cx="11146149" cy="1077218"/>
          </a:xfrm>
          <a:prstGeom prst="rect">
            <a:avLst/>
          </a:prstGeom>
        </p:spPr>
        <p:txBody>
          <a:bodyPr wrap="square">
            <a:spAutoFit/>
          </a:bodyPr>
          <a:lstStyle/>
          <a:p>
            <a:pPr algn="ctr"/>
            <a:r>
              <a:rPr lang="pt-BR" sz="3200" dirty="0">
                <a:latin typeface="Arial" pitchFamily="34" charset="0"/>
                <a:cs typeface="Arial" pitchFamily="34" charset="0"/>
              </a:rPr>
              <a:t>Vá selecionando até chegar no menor nível hierárquico possível (somente 1)</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415804"/>
            <a:ext cx="11146149" cy="375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Conector de seta reta 11"/>
          <p:cNvCxnSpPr/>
          <p:nvPr/>
        </p:nvCxnSpPr>
        <p:spPr>
          <a:xfrm flipH="1">
            <a:off x="3710059" y="3513221"/>
            <a:ext cx="1896657" cy="716898"/>
          </a:xfrm>
          <a:prstGeom prst="straightConnector1">
            <a:avLst/>
          </a:prstGeom>
          <a:noFill/>
          <a:ln w="28575" cap="flat" cmpd="sng" algn="ctr">
            <a:solidFill>
              <a:srgbClr val="FF0000"/>
            </a:solidFill>
            <a:prstDash val="solid"/>
            <a:tailEnd type="arrow"/>
          </a:ln>
          <a:effectLst/>
        </p:spPr>
      </p:cxnSp>
    </p:spTree>
    <p:extLst>
      <p:ext uri="{BB962C8B-B14F-4D97-AF65-F5344CB8AC3E}">
        <p14:creationId xmlns:p14="http://schemas.microsoft.com/office/powerpoint/2010/main" val="4129542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18</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IDIOMA</a:t>
            </a:r>
          </a:p>
        </p:txBody>
      </p:sp>
      <p:sp>
        <p:nvSpPr>
          <p:cNvPr id="2" name="Retângulo 1"/>
          <p:cNvSpPr/>
          <p:nvPr/>
        </p:nvSpPr>
        <p:spPr>
          <a:xfrm>
            <a:off x="495300" y="1262387"/>
            <a:ext cx="10858500" cy="1569660"/>
          </a:xfrm>
          <a:prstGeom prst="rect">
            <a:avLst/>
          </a:prstGeom>
        </p:spPr>
        <p:txBody>
          <a:bodyPr wrap="square">
            <a:spAutoFit/>
          </a:bodyPr>
          <a:lstStyle/>
          <a:p>
            <a:r>
              <a:rPr lang="pt-BR" sz="3200" dirty="0">
                <a:latin typeface="Arial" pitchFamily="34" charset="0"/>
                <a:cs typeface="Arial" pitchFamily="34" charset="0"/>
              </a:rPr>
              <a:t>As opções de idiomas não são obrigatórias. Selecione conforme as </a:t>
            </a:r>
            <a:r>
              <a:rPr lang="pt-BR" sz="3200">
                <a:latin typeface="Arial" pitchFamily="34" charset="0"/>
                <a:cs typeface="Arial" pitchFamily="34" charset="0"/>
              </a:rPr>
              <a:t>opções do padrão </a:t>
            </a:r>
            <a:r>
              <a:rPr lang="pt-BR" sz="3200" dirty="0">
                <a:latin typeface="Arial" pitchFamily="34" charset="0"/>
                <a:cs typeface="Arial" pitchFamily="34" charset="0"/>
              </a:rPr>
              <a:t>de escolha (pouco, razoavelmente e bem)</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832047"/>
            <a:ext cx="10858499" cy="3597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045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19</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10584543"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Após cadastro</a:t>
            </a:r>
          </a:p>
        </p:txBody>
      </p:sp>
      <p:sp>
        <p:nvSpPr>
          <p:cNvPr id="2" name="Retângulo 1"/>
          <p:cNvSpPr/>
          <p:nvPr/>
        </p:nvSpPr>
        <p:spPr>
          <a:xfrm>
            <a:off x="495300" y="1478955"/>
            <a:ext cx="10858500" cy="4031873"/>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Caso não exista pendências no preenchimento do formulário, abrirá uma tela com as informações inseridas e uma mensagem indicando “Enviar o currículo ao CNPq”</a:t>
            </a:r>
          </a:p>
          <a:p>
            <a:pPr marL="457200" indent="-457200">
              <a:buFont typeface="Wingdings" pitchFamily="2" charset="2"/>
              <a:buChar char="ü"/>
            </a:pPr>
            <a:r>
              <a:rPr lang="pt-BR" sz="3200" dirty="0">
                <a:latin typeface="Arial" pitchFamily="34" charset="0"/>
                <a:cs typeface="Arial" pitchFamily="34" charset="0"/>
              </a:rPr>
              <a:t>Registre sua concordância com o termo de declaração</a:t>
            </a:r>
          </a:p>
          <a:p>
            <a:pPr marL="457200" indent="-457200">
              <a:buFont typeface="Wingdings" pitchFamily="2" charset="2"/>
              <a:buChar char="ü"/>
            </a:pPr>
            <a:r>
              <a:rPr lang="pt-BR" sz="3200" dirty="0">
                <a:latin typeface="Arial" pitchFamily="34" charset="0"/>
                <a:cs typeface="Arial" pitchFamily="34" charset="0"/>
              </a:rPr>
              <a:t>A disponibilização do seu currículo na plataforma pode levar um tempo. </a:t>
            </a:r>
          </a:p>
          <a:p>
            <a:pPr marL="457200" indent="-457200">
              <a:buFont typeface="Wingdings" pitchFamily="2" charset="2"/>
              <a:buChar char="ü"/>
            </a:pPr>
            <a:endParaRPr lang="pt-BR" sz="3200" dirty="0">
              <a:latin typeface="Arial" pitchFamily="34" charset="0"/>
              <a:cs typeface="Arial" pitchFamily="34" charset="0"/>
            </a:endParaRPr>
          </a:p>
        </p:txBody>
      </p:sp>
    </p:spTree>
    <p:extLst>
      <p:ext uri="{BB962C8B-B14F-4D97-AF65-F5344CB8AC3E}">
        <p14:creationId xmlns:p14="http://schemas.microsoft.com/office/powerpoint/2010/main" val="140527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a:t>
            </a:fld>
            <a:endParaRPr lang="pt-BR"/>
          </a:p>
        </p:txBody>
      </p:sp>
      <p:sp>
        <p:nvSpPr>
          <p:cNvPr id="5" name="CaixaDeTexto 4">
            <a:extLst>
              <a:ext uri="{FF2B5EF4-FFF2-40B4-BE49-F238E27FC236}">
                <a16:creationId xmlns:a16="http://schemas.microsoft.com/office/drawing/2014/main" id="{D73A4C2A-5400-E347-B91C-4929F82FB75A}"/>
              </a:ext>
            </a:extLst>
          </p:cNvPr>
          <p:cNvSpPr txBox="1"/>
          <p:nvPr/>
        </p:nvSpPr>
        <p:spPr>
          <a:xfrm>
            <a:off x="1247274" y="2595083"/>
            <a:ext cx="10106526" cy="3416320"/>
          </a:xfrm>
          <a:prstGeom prst="rect">
            <a:avLst/>
          </a:prstGeom>
          <a:noFill/>
        </p:spPr>
        <p:txBody>
          <a:bodyPr wrap="square" rtlCol="0">
            <a:spAutoFit/>
          </a:bodyPr>
          <a:lstStyle/>
          <a:p>
            <a:pPr algn="ctr">
              <a:defRPr/>
            </a:pPr>
            <a:r>
              <a:rPr lang="pt-BR" sz="3600" dirty="0">
                <a:latin typeface="Arial" pitchFamily="34" charset="0"/>
                <a:cs typeface="Arial" pitchFamily="34" charset="0"/>
              </a:rPr>
              <a:t>Formulário padrão disponibilizado pelo Conselho Nacional de Pesquisa (CNPq) do Ministério da Ciência, Tecnologia, Inovações (MCTI) para registro dos currículo de professores, estudantes, gestores, profissionais e pesquisadores brasileiros </a:t>
            </a:r>
            <a:endParaRPr kumimoji="1" lang="pt-BR" sz="3600" b="1" dirty="0">
              <a:latin typeface="Arial" pitchFamily="34" charset="0"/>
              <a:cs typeface="Arial" pitchFamily="34" charset="0"/>
            </a:endParaRP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611333"/>
            <a:ext cx="10371986"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CURRICULO LATTES</a:t>
            </a:r>
          </a:p>
        </p:txBody>
      </p:sp>
    </p:spTree>
    <p:extLst>
      <p:ext uri="{BB962C8B-B14F-4D97-AF65-F5344CB8AC3E}">
        <p14:creationId xmlns:p14="http://schemas.microsoft.com/office/powerpoint/2010/main" val="1083319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20</a:t>
            </a:fld>
            <a:endParaRPr lang="pt-BR"/>
          </a:p>
        </p:txBody>
      </p:sp>
      <p:sp>
        <p:nvSpPr>
          <p:cNvPr id="2" name="Retângulo 1"/>
          <p:cNvSpPr/>
          <p:nvPr/>
        </p:nvSpPr>
        <p:spPr>
          <a:xfrm>
            <a:off x="495300" y="834190"/>
            <a:ext cx="10858500" cy="5509200"/>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Se algum dado do seu cadastro estiver em desacordo com as exigências do CNPq, você receberá uma mensagem informando o problema e será necessário entrar em contato para resolver a questão </a:t>
            </a:r>
          </a:p>
          <a:p>
            <a:pPr marL="457200" indent="-457200">
              <a:buFont typeface="Wingdings" pitchFamily="2" charset="2"/>
              <a:buChar char="ü"/>
            </a:pPr>
            <a:r>
              <a:rPr lang="pt-BR" sz="3200" dirty="0">
                <a:latin typeface="Arial" pitchFamily="34" charset="0"/>
                <a:cs typeface="Arial" pitchFamily="34" charset="0"/>
              </a:rPr>
              <a:t>Fone CNPq: 61 3211 4000 </a:t>
            </a:r>
          </a:p>
          <a:p>
            <a:pPr marL="457200" indent="-457200">
              <a:buFont typeface="Wingdings" pitchFamily="2" charset="2"/>
              <a:buChar char="ü"/>
            </a:pPr>
            <a:r>
              <a:rPr lang="pt-BR" sz="3200" dirty="0">
                <a:latin typeface="Arial" pitchFamily="34" charset="0"/>
                <a:cs typeface="Arial" pitchFamily="34" charset="0"/>
              </a:rPr>
              <a:t>E-mail: atendimento@cnpq.br</a:t>
            </a:r>
          </a:p>
          <a:p>
            <a:pPr marL="457200" indent="-457200">
              <a:buFont typeface="Wingdings" pitchFamily="2" charset="2"/>
              <a:buChar char="ü"/>
            </a:pPr>
            <a:r>
              <a:rPr lang="pt-BR" sz="3200" dirty="0">
                <a:latin typeface="Arial" pitchFamily="34" charset="0"/>
                <a:cs typeface="Arial" pitchFamily="34" charset="0"/>
              </a:rPr>
              <a:t>Horário de funcionamento: segunda a sexta - 8h às 20h</a:t>
            </a:r>
          </a:p>
          <a:p>
            <a:pPr marL="457200" indent="-457200">
              <a:buFont typeface="Wingdings" pitchFamily="2" charset="2"/>
              <a:buChar char="ü"/>
            </a:pPr>
            <a:r>
              <a:rPr lang="pt-BR" sz="3200" dirty="0">
                <a:latin typeface="Arial" pitchFamily="34" charset="0"/>
                <a:cs typeface="Arial" pitchFamily="34" charset="0"/>
              </a:rPr>
              <a:t>Verifique se seu currículo já está disponível procurando por ele na opção “Buscar currículo” na página inicial da plataforma.</a:t>
            </a:r>
          </a:p>
          <a:p>
            <a:pPr marL="457200" indent="-457200">
              <a:buFont typeface="Wingdings" pitchFamily="2" charset="2"/>
              <a:buChar char="ü"/>
            </a:pPr>
            <a:endParaRPr lang="pt-BR" sz="3200" dirty="0">
              <a:latin typeface="Arial" pitchFamily="34" charset="0"/>
              <a:cs typeface="Arial" pitchFamily="34" charset="0"/>
            </a:endParaRPr>
          </a:p>
        </p:txBody>
      </p:sp>
    </p:spTree>
    <p:extLst>
      <p:ext uri="{BB962C8B-B14F-4D97-AF65-F5344CB8AC3E}">
        <p14:creationId xmlns:p14="http://schemas.microsoft.com/office/powerpoint/2010/main" val="330901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21</a:t>
            </a:fld>
            <a:endParaRPr lang="pt-BR"/>
          </a:p>
        </p:txBody>
      </p:sp>
      <p:sp>
        <p:nvSpPr>
          <p:cNvPr id="2" name="Retângulo 1"/>
          <p:cNvSpPr/>
          <p:nvPr/>
        </p:nvSpPr>
        <p:spPr>
          <a:xfrm>
            <a:off x="495300" y="834190"/>
            <a:ext cx="10858500" cy="1077218"/>
          </a:xfrm>
          <a:prstGeom prst="rect">
            <a:avLst/>
          </a:prstGeom>
        </p:spPr>
        <p:txBody>
          <a:bodyPr wrap="square">
            <a:spAutoFit/>
          </a:bodyPr>
          <a:lstStyle/>
          <a:p>
            <a:r>
              <a:rPr lang="pt-BR" sz="3200" dirty="0">
                <a:latin typeface="Arial" pitchFamily="34" charset="0"/>
                <a:cs typeface="Arial" pitchFamily="34" charset="0"/>
              </a:rPr>
              <a:t>Digite seu nome completo, marque a opção conforme demonstrado abaixo, clique em “Buscar”</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117558"/>
            <a:ext cx="10858500" cy="423879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H="1">
            <a:off x="3944205" y="2117558"/>
            <a:ext cx="2620368" cy="16219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182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22</a:t>
            </a:fld>
            <a:endParaRPr lang="pt-BR"/>
          </a:p>
        </p:txBody>
      </p:sp>
      <p:sp>
        <p:nvSpPr>
          <p:cNvPr id="2" name="Retângulo 1"/>
          <p:cNvSpPr/>
          <p:nvPr/>
        </p:nvSpPr>
        <p:spPr>
          <a:xfrm>
            <a:off x="495300" y="593558"/>
            <a:ext cx="10858500" cy="2677656"/>
          </a:xfrm>
          <a:prstGeom prst="rect">
            <a:avLst/>
          </a:prstGeom>
        </p:spPr>
        <p:txBody>
          <a:bodyPr wrap="square">
            <a:spAutoFit/>
          </a:bodyPr>
          <a:lstStyle/>
          <a:p>
            <a:pPr algn="ctr"/>
            <a:r>
              <a:rPr lang="pt-BR" sz="4000" b="1" dirty="0">
                <a:latin typeface="Arial" pitchFamily="34" charset="0"/>
                <a:cs typeface="Arial" pitchFamily="34" charset="0"/>
              </a:rPr>
              <a:t>PARA COMPLEMENTAR INFORMAÇÕES</a:t>
            </a:r>
          </a:p>
          <a:p>
            <a:endParaRPr lang="pt-BR" sz="3200" dirty="0">
              <a:latin typeface="Arial" pitchFamily="34" charset="0"/>
              <a:cs typeface="Arial" pitchFamily="34" charset="0"/>
            </a:endParaRPr>
          </a:p>
          <a:p>
            <a:pPr marL="457200" indent="-457200">
              <a:buFont typeface="Wingdings" pitchFamily="2" charset="2"/>
              <a:buChar char="ü"/>
            </a:pPr>
            <a:r>
              <a:rPr lang="pt-BR" sz="3200" dirty="0">
                <a:latin typeface="Arial" pitchFamily="34" charset="0"/>
                <a:cs typeface="Arial" pitchFamily="34" charset="0"/>
              </a:rPr>
              <a:t>Na página inicial da Plataforma Lattes, lateral direita clique em “Atualizar currículo”</a:t>
            </a:r>
          </a:p>
          <a:p>
            <a:pPr marL="457200" indent="-457200">
              <a:buFont typeface="Wingdings" pitchFamily="2" charset="2"/>
              <a:buChar char="ü"/>
            </a:pPr>
            <a:r>
              <a:rPr lang="pt-BR" sz="3200" dirty="0">
                <a:latin typeface="Arial" pitchFamily="34" charset="0"/>
                <a:cs typeface="Arial" pitchFamily="34" charset="0"/>
              </a:rPr>
              <a:t>Será direcionado para o preenchimento da seguinte tela: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8" y="3271214"/>
            <a:ext cx="10710332" cy="3450261"/>
          </a:xfrm>
          <a:prstGeom prst="rect">
            <a:avLst/>
          </a:prstGeom>
          <a:ln w="12700">
            <a:solidFill>
              <a:schemeClr val="tx1"/>
            </a:solidFill>
          </a:ln>
        </p:spPr>
      </p:pic>
    </p:spTree>
    <p:extLst>
      <p:ext uri="{BB962C8B-B14F-4D97-AF65-F5344CB8AC3E}">
        <p14:creationId xmlns:p14="http://schemas.microsoft.com/office/powerpoint/2010/main" val="386835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23</a:t>
            </a:fld>
            <a:endParaRPr lang="pt-BR"/>
          </a:p>
        </p:txBody>
      </p:sp>
      <p:sp>
        <p:nvSpPr>
          <p:cNvPr id="2" name="Retângulo 1"/>
          <p:cNvSpPr/>
          <p:nvPr/>
        </p:nvSpPr>
        <p:spPr>
          <a:xfrm>
            <a:off x="495300" y="593558"/>
            <a:ext cx="10858500" cy="2862322"/>
          </a:xfrm>
          <a:prstGeom prst="rect">
            <a:avLst/>
          </a:prstGeom>
        </p:spPr>
        <p:txBody>
          <a:bodyPr wrap="square">
            <a:spAutoFit/>
          </a:bodyPr>
          <a:lstStyle/>
          <a:p>
            <a:pPr algn="ctr"/>
            <a:r>
              <a:rPr lang="pt-BR" sz="4000" b="1" dirty="0">
                <a:latin typeface="Arial" pitchFamily="34" charset="0"/>
                <a:cs typeface="Arial" pitchFamily="34" charset="0"/>
              </a:rPr>
              <a:t>PARA COMPLEMENTAR INFORMAÇÕES</a:t>
            </a:r>
          </a:p>
          <a:p>
            <a:endParaRPr lang="pt-BR" sz="2800" dirty="0">
              <a:latin typeface="Arial" pitchFamily="34" charset="0"/>
              <a:cs typeface="Arial" pitchFamily="34" charset="0"/>
            </a:endParaRPr>
          </a:p>
          <a:p>
            <a:pPr marL="457200" indent="-457200">
              <a:buFont typeface="Wingdings" pitchFamily="2" charset="2"/>
              <a:buChar char="ü"/>
            </a:pPr>
            <a:r>
              <a:rPr lang="pt-BR" sz="2800" dirty="0">
                <a:latin typeface="Arial" pitchFamily="34" charset="0"/>
                <a:cs typeface="Arial" pitchFamily="34" charset="0"/>
              </a:rPr>
              <a:t>Na página inicial da Plataforma Lattes, lateral direita clique em “Atualizar currículo”</a:t>
            </a:r>
          </a:p>
          <a:p>
            <a:pPr marL="457200" indent="-457200">
              <a:buFont typeface="Wingdings" pitchFamily="2" charset="2"/>
              <a:buChar char="ü"/>
            </a:pPr>
            <a:r>
              <a:rPr lang="pt-BR" sz="2800" dirty="0">
                <a:latin typeface="Arial" pitchFamily="34" charset="0"/>
                <a:cs typeface="Arial" pitchFamily="34" charset="0"/>
              </a:rPr>
              <a:t>O acesso pode ser também através da plataforma digital “gov.br”</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84" y="3455880"/>
            <a:ext cx="10710332" cy="3207721"/>
          </a:xfrm>
          <a:prstGeom prst="rect">
            <a:avLst/>
          </a:prstGeom>
          <a:ln w="12700">
            <a:solidFill>
              <a:schemeClr val="tx1"/>
            </a:solidFill>
          </a:ln>
        </p:spPr>
      </p:pic>
      <p:cxnSp>
        <p:nvCxnSpPr>
          <p:cNvPr id="5" name="Conector de Seta Reta 4"/>
          <p:cNvCxnSpPr/>
          <p:nvPr/>
        </p:nvCxnSpPr>
        <p:spPr>
          <a:xfrm flipH="1">
            <a:off x="7968018" y="6238831"/>
            <a:ext cx="1419050" cy="3250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6319777" y="6356350"/>
            <a:ext cx="1574157" cy="2628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78439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24</a:t>
            </a:fld>
            <a:endParaRPr lang="pt-BR"/>
          </a:p>
        </p:txBody>
      </p:sp>
      <p:sp>
        <p:nvSpPr>
          <p:cNvPr id="2" name="Retângulo 1"/>
          <p:cNvSpPr/>
          <p:nvPr/>
        </p:nvSpPr>
        <p:spPr>
          <a:xfrm>
            <a:off x="495300" y="593558"/>
            <a:ext cx="10858500" cy="3170099"/>
          </a:xfrm>
          <a:prstGeom prst="rect">
            <a:avLst/>
          </a:prstGeom>
        </p:spPr>
        <p:txBody>
          <a:bodyPr wrap="square">
            <a:spAutoFit/>
          </a:bodyPr>
          <a:lstStyle/>
          <a:p>
            <a:pPr algn="ctr"/>
            <a:r>
              <a:rPr lang="pt-BR" sz="4000" b="1" dirty="0">
                <a:latin typeface="Arial" pitchFamily="34" charset="0"/>
                <a:cs typeface="Arial" pitchFamily="34" charset="0"/>
              </a:rPr>
              <a:t>ATUALIZAÇÃO</a:t>
            </a:r>
          </a:p>
          <a:p>
            <a:endParaRPr lang="pt-BR" sz="3200" dirty="0">
              <a:latin typeface="Arial" pitchFamily="34" charset="0"/>
              <a:cs typeface="Arial" pitchFamily="34" charset="0"/>
            </a:endParaRPr>
          </a:p>
          <a:p>
            <a:pPr algn="just"/>
            <a:r>
              <a:rPr lang="pt-BR" sz="3200" dirty="0">
                <a:latin typeface="Arial" pitchFamily="34" charset="0"/>
                <a:cs typeface="Arial" pitchFamily="34" charset="0"/>
              </a:rPr>
              <a:t>Nos preenchimentos subsequentes, será necessário observar os avisos que poderão ajudá-lo a atualizar o seu currículo, enviando as atualizações para a plataforma. </a:t>
            </a:r>
          </a:p>
          <a:p>
            <a:pPr algn="just"/>
            <a:r>
              <a:rPr lang="pt-BR" sz="3200" dirty="0">
                <a:latin typeface="Arial" pitchFamily="34" charset="0"/>
                <a:cs typeface="Arial" pitchFamily="34" charset="0"/>
              </a:rPr>
              <a:t>Selecione e proceda conforme orientação posterior</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4745038"/>
            <a:ext cx="10830777" cy="143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H="1">
            <a:off x="6915586" y="3765979"/>
            <a:ext cx="2249488" cy="14636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647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25</a:t>
            </a:fld>
            <a:endParaRPr lang="pt-BR"/>
          </a:p>
        </p:txBody>
      </p:sp>
      <p:sp>
        <p:nvSpPr>
          <p:cNvPr id="2" name="Retângulo 1"/>
          <p:cNvSpPr/>
          <p:nvPr/>
        </p:nvSpPr>
        <p:spPr>
          <a:xfrm>
            <a:off x="495300" y="593558"/>
            <a:ext cx="10858500" cy="707886"/>
          </a:xfrm>
          <a:prstGeom prst="rect">
            <a:avLst/>
          </a:prstGeom>
        </p:spPr>
        <p:txBody>
          <a:bodyPr wrap="square">
            <a:spAutoFit/>
          </a:bodyPr>
          <a:lstStyle/>
          <a:p>
            <a:pPr algn="ctr"/>
            <a:r>
              <a:rPr lang="pt-BR" sz="4000" b="1" dirty="0">
                <a:latin typeface="Arial" pitchFamily="34" charset="0"/>
                <a:cs typeface="Arial" pitchFamily="34" charset="0"/>
              </a:rPr>
              <a:t>ATUALIZAÇÃO</a:t>
            </a:r>
            <a:endParaRPr lang="pt-BR" sz="3200" dirty="0">
              <a:latin typeface="Arial" pitchFamily="34" charset="0"/>
              <a:cs typeface="Arial" pitchFamily="34" charset="0"/>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4564217"/>
            <a:ext cx="2249488"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9" y="1493950"/>
            <a:ext cx="10797841" cy="505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H="1">
            <a:off x="8849519" y="4685054"/>
            <a:ext cx="1466850" cy="13525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363" y="3955855"/>
            <a:ext cx="336431" cy="2476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147" y="5057960"/>
            <a:ext cx="336431" cy="2476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314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26</a:t>
            </a:fld>
            <a:endParaRPr lang="pt-BR"/>
          </a:p>
        </p:txBody>
      </p:sp>
      <p:sp>
        <p:nvSpPr>
          <p:cNvPr id="3" name="Retângulo 2"/>
          <p:cNvSpPr/>
          <p:nvPr/>
        </p:nvSpPr>
        <p:spPr>
          <a:xfrm>
            <a:off x="495300" y="389401"/>
            <a:ext cx="10858500" cy="1569660"/>
          </a:xfrm>
          <a:prstGeom prst="rect">
            <a:avLst/>
          </a:prstGeom>
        </p:spPr>
        <p:txBody>
          <a:bodyPr wrap="square">
            <a:spAutoFit/>
          </a:bodyPr>
          <a:lstStyle/>
          <a:p>
            <a:r>
              <a:rPr lang="pt-BR" sz="3200" dirty="0">
                <a:latin typeface="Arial" pitchFamily="34" charset="0"/>
                <a:cs typeface="Arial" pitchFamily="34" charset="0"/>
              </a:rPr>
              <a:t>Esta é a página inicial do currículo lattes. O resumo é construído pelo próprio site e pode ser editado pelo autor, bastando clicar em </a:t>
            </a:r>
            <a:r>
              <a:rPr lang="pt-BR" sz="3200" b="1" dirty="0">
                <a:latin typeface="Arial" pitchFamily="34" charset="0"/>
                <a:cs typeface="Arial" pitchFamily="34" charset="0"/>
              </a:rPr>
              <a:t>“Editar Resumo”.</a:t>
            </a:r>
          </a:p>
        </p:txBody>
      </p:sp>
      <p:grpSp>
        <p:nvGrpSpPr>
          <p:cNvPr id="13" name="Grupo 12"/>
          <p:cNvGrpSpPr/>
          <p:nvPr/>
        </p:nvGrpSpPr>
        <p:grpSpPr>
          <a:xfrm>
            <a:off x="581024" y="2038061"/>
            <a:ext cx="10687051" cy="4180721"/>
            <a:chOff x="581024" y="2038061"/>
            <a:chExt cx="10687051" cy="4180721"/>
          </a:xfrm>
        </p:grpSpPr>
        <p:grpSp>
          <p:nvGrpSpPr>
            <p:cNvPr id="9" name="Grupo 8"/>
            <p:cNvGrpSpPr/>
            <p:nvPr/>
          </p:nvGrpSpPr>
          <p:grpSpPr>
            <a:xfrm>
              <a:off x="581024" y="2038061"/>
              <a:ext cx="10687051" cy="4180721"/>
              <a:chOff x="581024" y="2038061"/>
              <a:chExt cx="10687051" cy="4180721"/>
            </a:xfrm>
          </p:grpSpPr>
          <p:grpSp>
            <p:nvGrpSpPr>
              <p:cNvPr id="7" name="Grupo 6"/>
              <p:cNvGrpSpPr/>
              <p:nvPr/>
            </p:nvGrpSpPr>
            <p:grpSpPr>
              <a:xfrm>
                <a:off x="581024" y="2038061"/>
                <a:ext cx="10687051" cy="4180721"/>
                <a:chOff x="581024" y="2038061"/>
                <a:chExt cx="10687051" cy="4180721"/>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4" y="2038061"/>
                  <a:ext cx="10687051" cy="418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601" t="3576" r="33944" b="76924"/>
                <a:stretch/>
              </p:blipFill>
              <p:spPr bwMode="auto">
                <a:xfrm>
                  <a:off x="1273277" y="2099187"/>
                  <a:ext cx="1047135" cy="9147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20" t="549" r="83417" b="76051"/>
              <a:stretch/>
            </p:blipFill>
            <p:spPr bwMode="auto">
              <a:xfrm>
                <a:off x="1273277" y="2099187"/>
                <a:ext cx="991526" cy="97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212" y="3985404"/>
              <a:ext cx="1118200" cy="393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58974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27</a:t>
            </a:fld>
            <a:endParaRPr lang="pt-BR"/>
          </a:p>
        </p:txBody>
      </p:sp>
      <p:sp>
        <p:nvSpPr>
          <p:cNvPr id="3" name="Retângulo 2"/>
          <p:cNvSpPr/>
          <p:nvPr/>
        </p:nvSpPr>
        <p:spPr>
          <a:xfrm>
            <a:off x="495300" y="237001"/>
            <a:ext cx="10858500" cy="1323439"/>
          </a:xfrm>
          <a:prstGeom prst="rect">
            <a:avLst/>
          </a:prstGeom>
        </p:spPr>
        <p:txBody>
          <a:bodyPr wrap="square">
            <a:spAutoFit/>
          </a:bodyPr>
          <a:lstStyle/>
          <a:p>
            <a:pPr algn="ctr"/>
            <a:r>
              <a:rPr lang="pt-BR" sz="4000" b="1" dirty="0">
                <a:latin typeface="Arial" pitchFamily="34" charset="0"/>
                <a:cs typeface="Arial" pitchFamily="34" charset="0"/>
              </a:rPr>
              <a:t>RESUMO – é recomendado iniciar pelo maior nível de formação</a:t>
            </a:r>
            <a:endParaRPr lang="pt-BR" sz="3200" dirty="0">
              <a:latin typeface="Arial" pitchFamily="34" charset="0"/>
              <a:cs typeface="Arial" pitchFamily="34" charset="0"/>
            </a:endParaRPr>
          </a:p>
        </p:txBody>
      </p:sp>
      <p:sp>
        <p:nvSpPr>
          <p:cNvPr id="4" name="Retângulo 3"/>
          <p:cNvSpPr/>
          <p:nvPr/>
        </p:nvSpPr>
        <p:spPr>
          <a:xfrm>
            <a:off x="495300" y="1518077"/>
            <a:ext cx="10858500" cy="5339923"/>
          </a:xfrm>
          <a:prstGeom prst="rect">
            <a:avLst/>
          </a:prstGeom>
        </p:spPr>
        <p:txBody>
          <a:bodyPr wrap="square">
            <a:spAutoFit/>
          </a:bodyPr>
          <a:lstStyle/>
          <a:p>
            <a:pPr algn="just"/>
            <a:r>
              <a:rPr lang="pt-BR" sz="3000" dirty="0">
                <a:latin typeface="Arial" pitchFamily="34" charset="0"/>
                <a:cs typeface="Arial" pitchFamily="34" charset="0"/>
              </a:rPr>
              <a:t>Doutor(a) ou doutorando(a) em ‘nome do curso’ pela ‘nome da instituição’, (ano de conclusão). Mestre ou mestrando(a) em ‘nome do curso’ (ano de conclusão) pelo(a) ‘nome da instituição’ (ano de conclusão). Possui graduação ou graduando(a) em ‘nome do curso’ pela ‘nome da instituição’, (ano de conclusão). Bolsista ‘modalidade’ do(a) ‘nome da agência de fomento’, (ano) ou estagiário no(a) ‘nome da instituição’. Exerce o cargo de ‘nome’ no(a) ‘nome da instituição’. Participa do grupo de pesquisa ‘nome’. Dedica-se à linha de pesquisa (nome). Atua nos temas ‘áreas em que atua’. Identificadores ‘indicação’.</a:t>
            </a:r>
          </a:p>
        </p:txBody>
      </p:sp>
    </p:spTree>
    <p:extLst>
      <p:ext uri="{BB962C8B-B14F-4D97-AF65-F5344CB8AC3E}">
        <p14:creationId xmlns:p14="http://schemas.microsoft.com/office/powerpoint/2010/main" val="3091696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28</a:t>
            </a:fld>
            <a:endParaRPr lang="pt-BR"/>
          </a:p>
        </p:txBody>
      </p:sp>
      <p:sp>
        <p:nvSpPr>
          <p:cNvPr id="3" name="Retângulo 2"/>
          <p:cNvSpPr/>
          <p:nvPr/>
        </p:nvSpPr>
        <p:spPr>
          <a:xfrm>
            <a:off x="495300" y="237001"/>
            <a:ext cx="10858500" cy="707886"/>
          </a:xfrm>
          <a:prstGeom prst="rect">
            <a:avLst/>
          </a:prstGeom>
        </p:spPr>
        <p:txBody>
          <a:bodyPr wrap="square">
            <a:spAutoFit/>
          </a:bodyPr>
          <a:lstStyle/>
          <a:p>
            <a:pPr algn="ctr"/>
            <a:r>
              <a:rPr lang="pt-BR" sz="4000" b="1" dirty="0">
                <a:latin typeface="Arial" pitchFamily="34" charset="0"/>
                <a:cs typeface="Arial" pitchFamily="34" charset="0"/>
              </a:rPr>
              <a:t>ENDEREÇO DO CURRICULO</a:t>
            </a:r>
            <a:endParaRPr lang="pt-BR" sz="3200" dirty="0">
              <a:latin typeface="Arial" pitchFamily="34" charset="0"/>
              <a:cs typeface="Arial"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1078237"/>
            <a:ext cx="10809287" cy="45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544513" y="5943084"/>
            <a:ext cx="3255828" cy="584775"/>
          </a:xfrm>
          <a:prstGeom prst="rect">
            <a:avLst/>
          </a:prstGeom>
        </p:spPr>
        <p:txBody>
          <a:bodyPr wrap="none">
            <a:spAutoFit/>
          </a:bodyPr>
          <a:lstStyle/>
          <a:p>
            <a:r>
              <a:rPr lang="pt-BR" sz="3200" dirty="0">
                <a:latin typeface="Arial" pitchFamily="34" charset="0"/>
                <a:cs typeface="Arial" pitchFamily="34" charset="0"/>
              </a:rPr>
              <a:t>PARA IMPRIMIR</a:t>
            </a:r>
          </a:p>
        </p:txBody>
      </p:sp>
      <p:sp>
        <p:nvSpPr>
          <p:cNvPr id="15" name="Elipse 14"/>
          <p:cNvSpPr/>
          <p:nvPr/>
        </p:nvSpPr>
        <p:spPr>
          <a:xfrm>
            <a:off x="544513" y="4500002"/>
            <a:ext cx="568295" cy="3079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a:p>
        </p:txBody>
      </p:sp>
      <p:cxnSp>
        <p:nvCxnSpPr>
          <p:cNvPr id="7" name="Conector de seta reta 6"/>
          <p:cNvCxnSpPr/>
          <p:nvPr/>
        </p:nvCxnSpPr>
        <p:spPr>
          <a:xfrm flipH="1" flipV="1">
            <a:off x="1112809" y="4923347"/>
            <a:ext cx="1380225" cy="10197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flipH="1">
            <a:off x="6808759" y="944887"/>
            <a:ext cx="1380226" cy="6003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496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29</a:t>
            </a:fld>
            <a:endParaRPr lang="pt-BR"/>
          </a:p>
        </p:txBody>
      </p:sp>
      <p:sp>
        <p:nvSpPr>
          <p:cNvPr id="3" name="Retângulo 2"/>
          <p:cNvSpPr/>
          <p:nvPr/>
        </p:nvSpPr>
        <p:spPr>
          <a:xfrm>
            <a:off x="495300" y="237001"/>
            <a:ext cx="10858500" cy="707886"/>
          </a:xfrm>
          <a:prstGeom prst="rect">
            <a:avLst/>
          </a:prstGeom>
        </p:spPr>
        <p:txBody>
          <a:bodyPr wrap="square">
            <a:spAutoFit/>
          </a:bodyPr>
          <a:lstStyle/>
          <a:p>
            <a:pPr algn="ctr"/>
            <a:r>
              <a:rPr lang="pt-BR" sz="4000" b="1" dirty="0">
                <a:latin typeface="Arial" pitchFamily="34" charset="0"/>
                <a:cs typeface="Arial" pitchFamily="34" charset="0"/>
              </a:rPr>
              <a:t>BUSCA RÁPIDA</a:t>
            </a:r>
            <a:endParaRPr lang="pt-BR" sz="3200" dirty="0">
              <a:latin typeface="Arial" pitchFamily="34" charset="0"/>
              <a:cs typeface="Arial"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1078238"/>
            <a:ext cx="10809287" cy="39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lipse 14"/>
          <p:cNvSpPr/>
          <p:nvPr/>
        </p:nvSpPr>
        <p:spPr>
          <a:xfrm>
            <a:off x="554038" y="1736164"/>
            <a:ext cx="568295" cy="3079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a:p>
        </p:txBody>
      </p:sp>
      <p:cxnSp>
        <p:nvCxnSpPr>
          <p:cNvPr id="13" name="Conector de seta reta 12"/>
          <p:cNvCxnSpPr/>
          <p:nvPr/>
        </p:nvCxnSpPr>
        <p:spPr>
          <a:xfrm flipV="1">
            <a:off x="5429250" y="4385838"/>
            <a:ext cx="2014023" cy="803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607672" y="5189300"/>
            <a:ext cx="10746128" cy="1569660"/>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Busca rápida -Digitar ou procurar o nome da funcionalidade que deseja acessar. Após a seleção, será aberto o formulário desejado.</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975" y="3616326"/>
            <a:ext cx="2835275" cy="377825"/>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tângulo 11"/>
          <p:cNvSpPr/>
          <p:nvPr/>
        </p:nvSpPr>
        <p:spPr>
          <a:xfrm>
            <a:off x="4779034" y="1659318"/>
            <a:ext cx="4001416" cy="461665"/>
          </a:xfrm>
          <a:prstGeom prst="rect">
            <a:avLst/>
          </a:prstGeom>
        </p:spPr>
        <p:txBody>
          <a:bodyPr wrap="none">
            <a:spAutoFit/>
          </a:bodyPr>
          <a:lstStyle/>
          <a:p>
            <a:r>
              <a:rPr lang="pt-BR" sz="2400" dirty="0">
                <a:latin typeface="Arial" pitchFamily="34" charset="0"/>
                <a:cs typeface="Arial" pitchFamily="34" charset="0"/>
              </a:rPr>
              <a:t>Autores citados no currículo</a:t>
            </a:r>
          </a:p>
        </p:txBody>
      </p:sp>
      <p:sp>
        <p:nvSpPr>
          <p:cNvPr id="14" name="Retângulo 13"/>
          <p:cNvSpPr/>
          <p:nvPr/>
        </p:nvSpPr>
        <p:spPr>
          <a:xfrm>
            <a:off x="4779034" y="1659318"/>
            <a:ext cx="4001416" cy="461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de seta reta 18"/>
          <p:cNvCxnSpPr/>
          <p:nvPr/>
        </p:nvCxnSpPr>
        <p:spPr>
          <a:xfrm flipH="1" flipV="1">
            <a:off x="1122335" y="1968658"/>
            <a:ext cx="2834810" cy="2308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flipV="1">
            <a:off x="3957145" y="1659318"/>
            <a:ext cx="821889" cy="5401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34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a:t>
            </a:fld>
            <a:endParaRPr lang="pt-BR"/>
          </a:p>
        </p:txBody>
      </p:sp>
      <p:sp>
        <p:nvSpPr>
          <p:cNvPr id="5" name="CaixaDeTexto 4">
            <a:extLst>
              <a:ext uri="{FF2B5EF4-FFF2-40B4-BE49-F238E27FC236}">
                <a16:creationId xmlns:a16="http://schemas.microsoft.com/office/drawing/2014/main" id="{D73A4C2A-5400-E347-B91C-4929F82FB75A}"/>
              </a:ext>
            </a:extLst>
          </p:cNvPr>
          <p:cNvSpPr txBox="1"/>
          <p:nvPr/>
        </p:nvSpPr>
        <p:spPr>
          <a:xfrm>
            <a:off x="769256" y="2088669"/>
            <a:ext cx="10396049" cy="4031873"/>
          </a:xfrm>
          <a:prstGeom prst="rect">
            <a:avLst/>
          </a:prstGeom>
          <a:noFill/>
        </p:spPr>
        <p:txBody>
          <a:bodyPr wrap="square" rtlCol="0">
            <a:spAutoFit/>
          </a:bodyPr>
          <a:lstStyle/>
          <a:p>
            <a:pPr algn="ctr">
              <a:defRPr/>
            </a:pPr>
            <a:r>
              <a:rPr lang="pt-BR" sz="3200" dirty="0">
                <a:latin typeface="Arial" pitchFamily="34" charset="0"/>
                <a:cs typeface="Arial" pitchFamily="34" charset="0"/>
              </a:rPr>
              <a:t>Em homenagem ao físico brasileiro </a:t>
            </a:r>
            <a:r>
              <a:rPr lang="pt-BR" sz="3200" dirty="0" err="1">
                <a:latin typeface="Arial" pitchFamily="34" charset="0"/>
                <a:cs typeface="Arial" pitchFamily="34" charset="0"/>
              </a:rPr>
              <a:t>Césare</a:t>
            </a:r>
            <a:r>
              <a:rPr lang="pt-BR" sz="3200" dirty="0">
                <a:latin typeface="Arial" pitchFamily="34" charset="0"/>
                <a:cs typeface="Arial" pitchFamily="34" charset="0"/>
              </a:rPr>
              <a:t> Mansueto Giulio Lattes, mais conhecido  como César Lattes, ícone na produção científica mundial</a:t>
            </a:r>
          </a:p>
          <a:p>
            <a:pPr algn="ctr">
              <a:defRPr/>
            </a:pPr>
            <a:r>
              <a:rPr lang="pt-BR" sz="3200" b="1" dirty="0">
                <a:latin typeface="Arial" pitchFamily="34" charset="0"/>
                <a:cs typeface="Arial" pitchFamily="34" charset="0"/>
              </a:rPr>
              <a:t>FINALIDADE</a:t>
            </a:r>
          </a:p>
          <a:p>
            <a:pPr algn="ctr">
              <a:defRPr/>
            </a:pPr>
            <a:r>
              <a:rPr lang="pt-BR" sz="3200" dirty="0">
                <a:latin typeface="Arial" pitchFamily="34" charset="0"/>
                <a:cs typeface="Arial" pitchFamily="34" charset="0"/>
              </a:rPr>
              <a:t>Na avaliação da competência de candidatos em seleção  de cursos, concursos, obtenção de bolsas e auxílios e no subsídio à avaliação da pesquisa e da pós-graduação brasileiras</a:t>
            </a:r>
            <a:endParaRPr kumimoji="1" lang="pt-BR" sz="3600" b="1" dirty="0">
              <a:latin typeface="Arial" pitchFamily="34" charset="0"/>
              <a:cs typeface="Arial" pitchFamily="34" charset="0"/>
            </a:endParaRP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7" y="477616"/>
            <a:ext cx="10396048"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POR QUE LATTES?</a:t>
            </a:r>
          </a:p>
        </p:txBody>
      </p:sp>
    </p:spTree>
    <p:extLst>
      <p:ext uri="{BB962C8B-B14F-4D97-AF65-F5344CB8AC3E}">
        <p14:creationId xmlns:p14="http://schemas.microsoft.com/office/powerpoint/2010/main" val="53482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30</a:t>
            </a:fld>
            <a:endParaRPr lang="pt-BR"/>
          </a:p>
        </p:txBody>
      </p:sp>
      <p:sp>
        <p:nvSpPr>
          <p:cNvPr id="3" name="Retângulo 2"/>
          <p:cNvSpPr/>
          <p:nvPr/>
        </p:nvSpPr>
        <p:spPr>
          <a:xfrm>
            <a:off x="495300" y="237001"/>
            <a:ext cx="10858500" cy="707886"/>
          </a:xfrm>
          <a:prstGeom prst="rect">
            <a:avLst/>
          </a:prstGeom>
        </p:spPr>
        <p:txBody>
          <a:bodyPr wrap="square">
            <a:spAutoFit/>
          </a:bodyPr>
          <a:lstStyle/>
          <a:p>
            <a:pPr algn="ctr"/>
            <a:r>
              <a:rPr lang="pt-BR" sz="4000" b="1" dirty="0">
                <a:latin typeface="Arial" pitchFamily="34" charset="0"/>
                <a:cs typeface="Arial" pitchFamily="34" charset="0"/>
              </a:rPr>
              <a:t>DADOS GERAIS</a:t>
            </a:r>
            <a:endParaRPr lang="pt-BR" sz="3200" dirty="0">
              <a:latin typeface="Arial" pitchFamily="34" charset="0"/>
              <a:cs typeface="Arial" pitchFamily="34" charset="0"/>
            </a:endParaRPr>
          </a:p>
        </p:txBody>
      </p:sp>
      <p:sp>
        <p:nvSpPr>
          <p:cNvPr id="2" name="Retângulo 1"/>
          <p:cNvSpPr/>
          <p:nvPr/>
        </p:nvSpPr>
        <p:spPr>
          <a:xfrm>
            <a:off x="607672" y="3625195"/>
            <a:ext cx="10746128" cy="2554545"/>
          </a:xfrm>
          <a:prstGeom prst="rect">
            <a:avLst/>
          </a:prstGeom>
        </p:spPr>
        <p:txBody>
          <a:bodyPr wrap="square">
            <a:spAutoFit/>
          </a:bodyPr>
          <a:lstStyle/>
          <a:p>
            <a:pPr algn="just">
              <a:buFont typeface="Wingdings" panose="05000000000000000000" pitchFamily="2" charset="2"/>
              <a:buChar char="ü"/>
              <a:defRPr/>
            </a:pPr>
            <a:r>
              <a:rPr lang="pt-BR" sz="3200" dirty="0">
                <a:latin typeface="Arial" pitchFamily="34" charset="0"/>
                <a:cs typeface="Arial" pitchFamily="34" charset="0"/>
              </a:rPr>
              <a:t>Nas abas superiores abrem-se campos para preenchimento de informações relacionadas às atividades acadêmicas, científicas, profissionais e culturais. </a:t>
            </a:r>
          </a:p>
          <a:p>
            <a:pPr algn="just">
              <a:buFont typeface="Wingdings" panose="05000000000000000000" pitchFamily="2" charset="2"/>
              <a:buChar char="ü"/>
              <a:defRPr/>
            </a:pPr>
            <a:r>
              <a:rPr lang="pt-BR" sz="3200" dirty="0">
                <a:latin typeface="Arial" pitchFamily="34" charset="0"/>
                <a:cs typeface="Arial" pitchFamily="34" charset="0"/>
              </a:rPr>
              <a:t>A identificação, o endereço e os idiomas já estão preenchidos, bastando atualização, quando necessário. </a:t>
            </a:r>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72" y="1032798"/>
            <a:ext cx="10746128" cy="217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Conector de seta reta 16"/>
          <p:cNvCxnSpPr/>
          <p:nvPr/>
        </p:nvCxnSpPr>
        <p:spPr>
          <a:xfrm flipV="1">
            <a:off x="0" y="1283384"/>
            <a:ext cx="851744" cy="19241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Seta para baixo 17"/>
          <p:cNvSpPr/>
          <p:nvPr/>
        </p:nvSpPr>
        <p:spPr>
          <a:xfrm rot="10800000">
            <a:off x="7297696" y="1755715"/>
            <a:ext cx="691272" cy="145182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a:p>
        </p:txBody>
      </p:sp>
    </p:spTree>
    <p:extLst>
      <p:ext uri="{BB962C8B-B14F-4D97-AF65-F5344CB8AC3E}">
        <p14:creationId xmlns:p14="http://schemas.microsoft.com/office/powerpoint/2010/main" val="43122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31</a:t>
            </a:fld>
            <a:endParaRPr lang="pt-BR"/>
          </a:p>
        </p:txBody>
      </p:sp>
      <p:sp>
        <p:nvSpPr>
          <p:cNvPr id="3" name="Retângulo 2"/>
          <p:cNvSpPr/>
          <p:nvPr/>
        </p:nvSpPr>
        <p:spPr>
          <a:xfrm>
            <a:off x="495300" y="237001"/>
            <a:ext cx="10858500" cy="707886"/>
          </a:xfrm>
          <a:prstGeom prst="rect">
            <a:avLst/>
          </a:prstGeom>
        </p:spPr>
        <p:txBody>
          <a:bodyPr wrap="square">
            <a:spAutoFit/>
          </a:bodyPr>
          <a:lstStyle/>
          <a:p>
            <a:pPr algn="ctr"/>
            <a:r>
              <a:rPr lang="pt-BR" sz="4000" b="1" dirty="0">
                <a:latin typeface="Arial" pitchFamily="34" charset="0"/>
                <a:cs typeface="Arial" pitchFamily="34" charset="0"/>
              </a:rPr>
              <a:t>DADOS GERAIS</a:t>
            </a:r>
            <a:endParaRPr lang="pt-BR" sz="3200" dirty="0">
              <a:latin typeface="Arial" pitchFamily="34" charset="0"/>
              <a:cs typeface="Arial" pitchFamily="34" charset="0"/>
            </a:endParaRPr>
          </a:p>
        </p:txBody>
      </p:sp>
      <p:sp>
        <p:nvSpPr>
          <p:cNvPr id="2" name="Retângulo 1"/>
          <p:cNvSpPr/>
          <p:nvPr/>
        </p:nvSpPr>
        <p:spPr>
          <a:xfrm>
            <a:off x="551485" y="3207537"/>
            <a:ext cx="11359777" cy="3539430"/>
          </a:xfrm>
          <a:prstGeom prst="rect">
            <a:avLst/>
          </a:prstGeom>
        </p:spPr>
        <p:txBody>
          <a:bodyPr wrap="square">
            <a:spAutoFit/>
          </a:bodyPr>
          <a:lstStyle/>
          <a:p>
            <a:pPr marL="457200" indent="-457200" algn="just">
              <a:buFont typeface="Wingdings" pitchFamily="2" charset="2"/>
              <a:buChar char="ü"/>
              <a:defRPr/>
            </a:pPr>
            <a:r>
              <a:rPr lang="pt-BR" sz="3200" dirty="0">
                <a:latin typeface="Arial" pitchFamily="34" charset="0"/>
                <a:cs typeface="Arial" pitchFamily="34" charset="0"/>
              </a:rPr>
              <a:t>Prêmios e títulos que podem ser comprovados podem ser    inseridos (prêmios de trabalhos científicos, de apresentações em congressos, homenagens prestadas por alunos, colegas ou Instituições, aprovação em concursos)</a:t>
            </a:r>
          </a:p>
          <a:p>
            <a:pPr marL="457200" indent="-457200" algn="just">
              <a:buFont typeface="Wingdings" pitchFamily="2" charset="2"/>
              <a:buChar char="ü"/>
              <a:defRPr/>
            </a:pPr>
            <a:r>
              <a:rPr lang="pt-BR" sz="3200" dirty="0">
                <a:latin typeface="Arial" pitchFamily="34" charset="0"/>
                <a:cs typeface="Arial" pitchFamily="34" charset="0"/>
              </a:rPr>
              <a:t>Tudo o que considerar relevante e não encontrar local</a:t>
            </a:r>
          </a:p>
          <a:p>
            <a:pPr algn="just">
              <a:defRPr/>
            </a:pPr>
            <a:r>
              <a:rPr lang="pt-BR" sz="3200" dirty="0">
                <a:latin typeface="Arial" pitchFamily="34" charset="0"/>
                <a:cs typeface="Arial" pitchFamily="34" charset="0"/>
              </a:rPr>
              <a:t>     para inserir pode ser adicionado em </a:t>
            </a:r>
            <a:r>
              <a:rPr lang="pt-BR" sz="3200" b="1" dirty="0">
                <a:latin typeface="Arial" pitchFamily="34" charset="0"/>
                <a:cs typeface="Arial" pitchFamily="34" charset="0"/>
              </a:rPr>
              <a:t>“Outras </a:t>
            </a:r>
          </a:p>
          <a:p>
            <a:pPr algn="just">
              <a:defRPr/>
            </a:pPr>
            <a:r>
              <a:rPr lang="pt-BR" sz="3200" b="1" dirty="0">
                <a:latin typeface="Arial" pitchFamily="34" charset="0"/>
                <a:cs typeface="Arial" pitchFamily="34" charset="0"/>
              </a:rPr>
              <a:t>     informações relevantes”</a:t>
            </a:r>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72" y="1032798"/>
            <a:ext cx="11303590" cy="217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Conector de seta reta 16"/>
          <p:cNvCxnSpPr/>
          <p:nvPr/>
        </p:nvCxnSpPr>
        <p:spPr>
          <a:xfrm>
            <a:off x="2767263" y="2341266"/>
            <a:ext cx="2358190" cy="105163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2047875" y="2341266"/>
            <a:ext cx="719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876300" y="2667000"/>
            <a:ext cx="2124075" cy="200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3183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32</a:t>
            </a:fld>
            <a:endParaRPr lang="pt-BR"/>
          </a:p>
        </p:txBody>
      </p:sp>
      <p:sp>
        <p:nvSpPr>
          <p:cNvPr id="3" name="Retângulo 2"/>
          <p:cNvSpPr/>
          <p:nvPr/>
        </p:nvSpPr>
        <p:spPr>
          <a:xfrm>
            <a:off x="495300" y="237001"/>
            <a:ext cx="10858500" cy="707886"/>
          </a:xfrm>
          <a:prstGeom prst="rect">
            <a:avLst/>
          </a:prstGeom>
        </p:spPr>
        <p:txBody>
          <a:bodyPr wrap="square">
            <a:spAutoFit/>
          </a:bodyPr>
          <a:lstStyle/>
          <a:p>
            <a:pPr algn="ctr"/>
            <a:r>
              <a:rPr lang="pt-BR" sz="4000" b="1" dirty="0">
                <a:latin typeface="Arial" pitchFamily="34" charset="0"/>
                <a:cs typeface="Arial" pitchFamily="34" charset="0"/>
              </a:rPr>
              <a:t>FORMAÇÃO</a:t>
            </a:r>
            <a:endParaRPr lang="pt-BR" sz="3200" dirty="0">
              <a:latin typeface="Arial" pitchFamily="34" charset="0"/>
              <a:cs typeface="Arial" pitchFamily="34" charset="0"/>
            </a:endParaRPr>
          </a:p>
        </p:txBody>
      </p:sp>
      <p:sp>
        <p:nvSpPr>
          <p:cNvPr id="2" name="Retângulo 1"/>
          <p:cNvSpPr/>
          <p:nvPr/>
        </p:nvSpPr>
        <p:spPr>
          <a:xfrm>
            <a:off x="517705" y="2950097"/>
            <a:ext cx="11102457" cy="3046988"/>
          </a:xfrm>
          <a:prstGeom prst="rect">
            <a:avLst/>
          </a:prstGeom>
        </p:spPr>
        <p:txBody>
          <a:bodyPr wrap="square">
            <a:spAutoFit/>
          </a:bodyPr>
          <a:lstStyle/>
          <a:p>
            <a:pPr marL="457200" indent="-457200" algn="just">
              <a:buFont typeface="Wingdings" pitchFamily="2" charset="2"/>
              <a:buChar char="ü"/>
              <a:defRPr/>
            </a:pPr>
            <a:r>
              <a:rPr lang="pt-BR" sz="3200" dirty="0">
                <a:latin typeface="Arial" pitchFamily="34" charset="0"/>
                <a:cs typeface="Arial" pitchFamily="34" charset="0"/>
              </a:rPr>
              <a:t>Os dados específicos de cada formação deverão ser informados, como local, data de início e término entre as demais opções apresentadas</a:t>
            </a:r>
          </a:p>
          <a:p>
            <a:pPr marL="457200" indent="-457200" algn="just">
              <a:buFont typeface="Wingdings" pitchFamily="2" charset="2"/>
              <a:buChar char="ü"/>
              <a:defRPr/>
            </a:pPr>
            <a:r>
              <a:rPr lang="pt-BR" sz="3200" dirty="0">
                <a:latin typeface="Arial" pitchFamily="34" charset="0"/>
                <a:cs typeface="Arial" pitchFamily="34" charset="0"/>
              </a:rPr>
              <a:t>Informar cursos iniciados e não finalizados</a:t>
            </a:r>
          </a:p>
          <a:p>
            <a:pPr marL="457200" indent="-457200" algn="just">
              <a:buFont typeface="Wingdings" pitchFamily="2" charset="2"/>
              <a:buChar char="ü"/>
              <a:defRPr/>
            </a:pPr>
            <a:r>
              <a:rPr lang="pt-BR" sz="3200" dirty="0">
                <a:latin typeface="Arial" pitchFamily="34" charset="0"/>
                <a:cs typeface="Arial" pitchFamily="34" charset="0"/>
              </a:rPr>
              <a:t>A partir da </a:t>
            </a:r>
            <a:r>
              <a:rPr lang="pt-BR" sz="3200" b="1" dirty="0">
                <a:latin typeface="Arial" pitchFamily="34" charset="0"/>
                <a:cs typeface="Arial" pitchFamily="34" charset="0"/>
              </a:rPr>
              <a:t>seleção do nível</a:t>
            </a:r>
            <a:r>
              <a:rPr lang="pt-BR" sz="3200" dirty="0">
                <a:latin typeface="Arial" pitchFamily="34" charset="0"/>
                <a:cs typeface="Arial" pitchFamily="34" charset="0"/>
              </a:rPr>
              <a:t>, os dados deverão ser incluídos de acordo com o que se pede</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1217295"/>
            <a:ext cx="11255479" cy="9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040" y="1703704"/>
            <a:ext cx="3644074" cy="93821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ângulo 9"/>
          <p:cNvSpPr/>
          <p:nvPr/>
        </p:nvSpPr>
        <p:spPr>
          <a:xfrm>
            <a:off x="1612040" y="1310632"/>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5469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33</a:t>
            </a:fld>
            <a:endParaRPr lang="pt-B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501006"/>
            <a:ext cx="11238771" cy="9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99" y="1028199"/>
            <a:ext cx="3644074" cy="93821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ângulo 9"/>
          <p:cNvSpPr/>
          <p:nvPr/>
        </p:nvSpPr>
        <p:spPr>
          <a:xfrm>
            <a:off x="1612040" y="594343"/>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29" y="2213811"/>
            <a:ext cx="11238770" cy="433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Conector reto 11"/>
          <p:cNvCxnSpPr>
            <a:cxnSpLocks/>
          </p:cNvCxnSpPr>
          <p:nvPr/>
        </p:nvCxnSpPr>
        <p:spPr>
          <a:xfrm>
            <a:off x="4419268" y="1246983"/>
            <a:ext cx="161994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Conector de Seta Reta 21"/>
          <p:cNvCxnSpPr>
            <a:cxnSpLocks/>
          </p:cNvCxnSpPr>
          <p:nvPr/>
        </p:nvCxnSpPr>
        <p:spPr>
          <a:xfrm>
            <a:off x="6032147" y="1246983"/>
            <a:ext cx="0" cy="1121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551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34</a:t>
            </a:fld>
            <a:endParaRPr lang="pt-B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501006"/>
            <a:ext cx="11181621" cy="9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865" y="1075356"/>
            <a:ext cx="3644074" cy="93821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ângulo 9"/>
          <p:cNvSpPr/>
          <p:nvPr/>
        </p:nvSpPr>
        <p:spPr>
          <a:xfrm>
            <a:off x="1612040" y="594343"/>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p:cNvCxnSpPr>
            <a:cxnSpLocks/>
          </p:cNvCxnSpPr>
          <p:nvPr/>
        </p:nvCxnSpPr>
        <p:spPr>
          <a:xfrm>
            <a:off x="4457700" y="1337294"/>
            <a:ext cx="161994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27" y="2228851"/>
            <a:ext cx="11181622" cy="449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Conector de Seta Reta 21"/>
          <p:cNvCxnSpPr>
            <a:cxnSpLocks/>
          </p:cNvCxnSpPr>
          <p:nvPr/>
        </p:nvCxnSpPr>
        <p:spPr>
          <a:xfrm>
            <a:off x="6077645" y="1337294"/>
            <a:ext cx="0" cy="1121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763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35</a:t>
            </a:fld>
            <a:endParaRPr lang="pt-B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501006"/>
            <a:ext cx="11181621" cy="9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865" y="1075356"/>
            <a:ext cx="3644074" cy="93821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ângulo 9"/>
          <p:cNvSpPr/>
          <p:nvPr/>
        </p:nvSpPr>
        <p:spPr>
          <a:xfrm>
            <a:off x="1612040" y="594343"/>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p:cNvCxnSpPr>
            <a:cxnSpLocks/>
          </p:cNvCxnSpPr>
          <p:nvPr/>
        </p:nvCxnSpPr>
        <p:spPr>
          <a:xfrm>
            <a:off x="4569966" y="1540494"/>
            <a:ext cx="161994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6" y="2193926"/>
            <a:ext cx="11024148" cy="432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Conector de Seta Reta 21"/>
          <p:cNvCxnSpPr>
            <a:cxnSpLocks/>
          </p:cNvCxnSpPr>
          <p:nvPr/>
        </p:nvCxnSpPr>
        <p:spPr>
          <a:xfrm>
            <a:off x="6203820" y="1511920"/>
            <a:ext cx="0" cy="11836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0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36</a:t>
            </a:fld>
            <a:endParaRPr lang="pt-B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501006"/>
            <a:ext cx="11181621" cy="9029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865" y="1075356"/>
            <a:ext cx="3644074" cy="93821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ângulo 9"/>
          <p:cNvSpPr/>
          <p:nvPr/>
        </p:nvSpPr>
        <p:spPr>
          <a:xfrm>
            <a:off x="1612040" y="594343"/>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p:cNvCxnSpPr>
            <a:cxnSpLocks/>
          </p:cNvCxnSpPr>
          <p:nvPr/>
        </p:nvCxnSpPr>
        <p:spPr>
          <a:xfrm>
            <a:off x="4457700" y="1337294"/>
            <a:ext cx="161994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28" y="2183123"/>
            <a:ext cx="11162503" cy="438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Conector de Seta Reta 21"/>
          <p:cNvCxnSpPr>
            <a:cxnSpLocks/>
          </p:cNvCxnSpPr>
          <p:nvPr/>
        </p:nvCxnSpPr>
        <p:spPr>
          <a:xfrm>
            <a:off x="6077645" y="1337294"/>
            <a:ext cx="0" cy="1043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923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37</a:t>
            </a:fld>
            <a:endParaRPr lang="pt-B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501006"/>
            <a:ext cx="11181621" cy="9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865" y="1075356"/>
            <a:ext cx="3644074" cy="93821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etângulo 9"/>
          <p:cNvSpPr/>
          <p:nvPr/>
        </p:nvSpPr>
        <p:spPr>
          <a:xfrm>
            <a:off x="1612040" y="594343"/>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p:cNvCxnSpPr>
            <a:cxnSpLocks/>
          </p:cNvCxnSpPr>
          <p:nvPr/>
        </p:nvCxnSpPr>
        <p:spPr>
          <a:xfrm>
            <a:off x="4136750" y="1771477"/>
            <a:ext cx="1619945"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Conector de Seta Reta 21"/>
          <p:cNvCxnSpPr>
            <a:cxnSpLocks/>
          </p:cNvCxnSpPr>
          <p:nvPr/>
        </p:nvCxnSpPr>
        <p:spPr>
          <a:xfrm>
            <a:off x="5756695" y="1766272"/>
            <a:ext cx="0" cy="664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419827" y="2413338"/>
            <a:ext cx="11181621" cy="4154984"/>
          </a:xfrm>
          <a:prstGeom prst="rect">
            <a:avLst/>
          </a:prstGeom>
        </p:spPr>
        <p:txBody>
          <a:bodyPr wrap="square">
            <a:spAutoFit/>
          </a:bodyPr>
          <a:lstStyle/>
          <a:p>
            <a:pPr algn="ctr"/>
            <a:r>
              <a:rPr lang="pt-BR" sz="4000" b="1" dirty="0">
                <a:latin typeface="Arial" pitchFamily="34" charset="0"/>
                <a:cs typeface="Arial" pitchFamily="34" charset="0"/>
              </a:rPr>
              <a:t>FORMAÇÃO COMPLEMENTAR</a:t>
            </a:r>
          </a:p>
          <a:p>
            <a:pPr marL="457200" indent="-457200">
              <a:buFont typeface="Wingdings" pitchFamily="2" charset="2"/>
              <a:buChar char="ü"/>
            </a:pPr>
            <a:endParaRPr lang="pt-BR" sz="3200" dirty="0">
              <a:latin typeface="Arial" pitchFamily="34" charset="0"/>
              <a:cs typeface="Arial" pitchFamily="34" charset="0"/>
            </a:endParaRPr>
          </a:p>
          <a:p>
            <a:pPr marL="457200" indent="-457200">
              <a:buFont typeface="Wingdings" pitchFamily="2" charset="2"/>
              <a:buChar char="ü"/>
            </a:pPr>
            <a:r>
              <a:rPr lang="pt-BR" sz="3200" dirty="0">
                <a:latin typeface="Arial" pitchFamily="34" charset="0"/>
                <a:cs typeface="Arial" pitchFamily="34" charset="0"/>
              </a:rPr>
              <a:t>Cursos de extensão universitária</a:t>
            </a:r>
          </a:p>
          <a:p>
            <a:pPr marL="457200" indent="-457200">
              <a:buFont typeface="Wingdings" pitchFamily="2" charset="2"/>
              <a:buChar char="ü"/>
            </a:pPr>
            <a:r>
              <a:rPr lang="pt-BR" sz="3200" dirty="0">
                <a:latin typeface="Arial" pitchFamily="34" charset="0"/>
                <a:cs typeface="Arial" pitchFamily="34" charset="0"/>
              </a:rPr>
              <a:t>Cursos de formação profissional</a:t>
            </a:r>
          </a:p>
          <a:p>
            <a:pPr marL="457200" indent="-457200">
              <a:buFont typeface="Wingdings" pitchFamily="2" charset="2"/>
              <a:buChar char="ü"/>
            </a:pPr>
            <a:r>
              <a:rPr lang="pt-BR" sz="3200" dirty="0">
                <a:latin typeface="Arial" pitchFamily="34" charset="0"/>
                <a:cs typeface="Arial" pitchFamily="34" charset="0"/>
              </a:rPr>
              <a:t>Oficinas</a:t>
            </a:r>
          </a:p>
          <a:p>
            <a:pPr marL="457200" indent="-457200">
              <a:buFont typeface="Wingdings" pitchFamily="2" charset="2"/>
              <a:buChar char="ü"/>
            </a:pPr>
            <a:r>
              <a:rPr lang="pt-BR" sz="3200" dirty="0">
                <a:latin typeface="Arial" pitchFamily="34" charset="0"/>
                <a:cs typeface="Arial" pitchFamily="34" charset="0"/>
              </a:rPr>
              <a:t>Cursos de idiomas</a:t>
            </a:r>
          </a:p>
          <a:p>
            <a:pPr marL="457200" indent="-457200">
              <a:buFont typeface="Wingdings" pitchFamily="2" charset="2"/>
              <a:buChar char="ü"/>
            </a:pPr>
            <a:r>
              <a:rPr lang="pt-BR" sz="3200" dirty="0">
                <a:latin typeface="Arial" pitchFamily="34" charset="0"/>
                <a:cs typeface="Arial" pitchFamily="34" charset="0"/>
              </a:rPr>
              <a:t>Cursos de capacitação </a:t>
            </a:r>
          </a:p>
          <a:p>
            <a:pPr marL="457200" indent="-457200">
              <a:buFont typeface="Wingdings" pitchFamily="2" charset="2"/>
              <a:buChar char="ü"/>
            </a:pPr>
            <a:r>
              <a:rPr lang="pt-BR" sz="3200" dirty="0">
                <a:latin typeface="Arial" pitchFamily="34" charset="0"/>
                <a:cs typeface="Arial" pitchFamily="34" charset="0"/>
              </a:rPr>
              <a:t>Minicursos em geral – </a:t>
            </a:r>
            <a:r>
              <a:rPr lang="pt-BR" sz="3200" dirty="0" err="1">
                <a:latin typeface="Arial" pitchFamily="34" charset="0"/>
                <a:cs typeface="Arial" pitchFamily="34" charset="0"/>
              </a:rPr>
              <a:t>Lives</a:t>
            </a:r>
            <a:r>
              <a:rPr lang="pt-BR" sz="3200" dirty="0">
                <a:latin typeface="Arial" pitchFamily="34" charset="0"/>
                <a:cs typeface="Arial" pitchFamily="34" charset="0"/>
              </a:rPr>
              <a:t> curtas</a:t>
            </a:r>
          </a:p>
        </p:txBody>
      </p:sp>
    </p:spTree>
    <p:extLst>
      <p:ext uri="{BB962C8B-B14F-4D97-AF65-F5344CB8AC3E}">
        <p14:creationId xmlns:p14="http://schemas.microsoft.com/office/powerpoint/2010/main" val="350597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38</a:t>
            </a:fld>
            <a:endParaRPr lang="pt-B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28" y="1205856"/>
            <a:ext cx="11181621" cy="9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ângulo 9"/>
          <p:cNvSpPr/>
          <p:nvPr/>
        </p:nvSpPr>
        <p:spPr>
          <a:xfrm>
            <a:off x="2307365" y="1261080"/>
            <a:ext cx="695325" cy="358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345943" y="3259765"/>
            <a:ext cx="11181621" cy="3046988"/>
          </a:xfrm>
          <a:prstGeom prst="rect">
            <a:avLst/>
          </a:prstGeom>
        </p:spPr>
        <p:txBody>
          <a:bodyPr wrap="square">
            <a:spAutoFit/>
          </a:bodyPr>
          <a:lstStyle/>
          <a:p>
            <a:pPr marL="457200" indent="-457200">
              <a:buFont typeface="Wingdings" pitchFamily="2" charset="2"/>
              <a:buChar char="ü"/>
            </a:pPr>
            <a:endParaRPr lang="pt-BR" sz="3200" dirty="0"/>
          </a:p>
          <a:p>
            <a:pPr marL="457200" indent="-457200">
              <a:buFont typeface="Wingdings" pitchFamily="2" charset="2"/>
              <a:buChar char="ü"/>
            </a:pPr>
            <a:r>
              <a:rPr lang="pt-BR" sz="3200" dirty="0">
                <a:latin typeface="Arial" pitchFamily="34" charset="0"/>
                <a:cs typeface="Arial" pitchFamily="34" charset="0"/>
              </a:rPr>
              <a:t>Para o preenchimento referente à Atuação, são apresentadas as opções acima</a:t>
            </a:r>
          </a:p>
          <a:p>
            <a:pPr marL="457200" indent="-457200">
              <a:buFont typeface="Wingdings" pitchFamily="2" charset="2"/>
              <a:buChar char="ü"/>
            </a:pPr>
            <a:r>
              <a:rPr lang="pt-BR" sz="3200" dirty="0">
                <a:latin typeface="Arial" pitchFamily="34" charset="0"/>
                <a:cs typeface="Arial" pitchFamily="34" charset="0"/>
              </a:rPr>
              <a:t>Em áreas de atuação utilize as opções, de grande área (área de conhecimento do CNPq) e selecione a área específica</a:t>
            </a:r>
          </a:p>
        </p:txBody>
      </p:sp>
      <p:sp>
        <p:nvSpPr>
          <p:cNvPr id="3" name="Retângulo 2"/>
          <p:cNvSpPr/>
          <p:nvPr/>
        </p:nvSpPr>
        <p:spPr>
          <a:xfrm>
            <a:off x="419828" y="348734"/>
            <a:ext cx="11181620" cy="707886"/>
          </a:xfrm>
          <a:prstGeom prst="rect">
            <a:avLst/>
          </a:prstGeom>
        </p:spPr>
        <p:txBody>
          <a:bodyPr wrap="square">
            <a:spAutoFit/>
          </a:bodyPr>
          <a:lstStyle/>
          <a:p>
            <a:pPr algn="ctr"/>
            <a:r>
              <a:rPr lang="pt-BR" sz="4000" b="1" dirty="0">
                <a:latin typeface="Arial" pitchFamily="34" charset="0"/>
                <a:cs typeface="Arial" pitchFamily="34" charset="0"/>
              </a:rPr>
              <a:t>ATUAÇÃO</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3" t="3907" r="1946" b="2913"/>
          <a:stretch/>
        </p:blipFill>
        <p:spPr bwMode="auto">
          <a:xfrm>
            <a:off x="2307365" y="1674447"/>
            <a:ext cx="3395443" cy="182148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ângulo 13"/>
          <p:cNvSpPr/>
          <p:nvPr/>
        </p:nvSpPr>
        <p:spPr>
          <a:xfrm>
            <a:off x="2307365" y="3207444"/>
            <a:ext cx="1444156" cy="20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9354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39</a:t>
            </a:fld>
            <a:endParaRPr lang="pt-BR"/>
          </a:p>
        </p:txBody>
      </p:sp>
      <p:sp>
        <p:nvSpPr>
          <p:cNvPr id="2" name="Retângulo 1"/>
          <p:cNvSpPr/>
          <p:nvPr/>
        </p:nvSpPr>
        <p:spPr>
          <a:xfrm>
            <a:off x="172179" y="2150805"/>
            <a:ext cx="11429269" cy="3539430"/>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Para cadastrar estudante, após definir a instituição seleciona-se em “tipo de vínculo” a opção “outro (especifique)” – digitar “Estudante”</a:t>
            </a:r>
          </a:p>
          <a:p>
            <a:pPr marL="457200" indent="-457200">
              <a:buFont typeface="Wingdings" pitchFamily="2" charset="2"/>
              <a:buChar char="ü"/>
            </a:pPr>
            <a:r>
              <a:rPr lang="pt-BR" sz="3200" dirty="0">
                <a:latin typeface="Arial" pitchFamily="34" charset="0"/>
                <a:cs typeface="Arial" pitchFamily="34" charset="0"/>
              </a:rPr>
              <a:t>Em vínculo empregatício, selecionar “não”</a:t>
            </a:r>
          </a:p>
          <a:p>
            <a:pPr marL="457200" indent="-457200">
              <a:buFont typeface="Wingdings" pitchFamily="2" charset="2"/>
              <a:buChar char="ü"/>
            </a:pPr>
            <a:r>
              <a:rPr lang="pt-BR" sz="3200" dirty="0">
                <a:latin typeface="Arial" pitchFamily="34" charset="0"/>
                <a:cs typeface="Arial" pitchFamily="34" charset="0"/>
              </a:rPr>
              <a:t>Enquadramento: estudante de graduação ou pós</a:t>
            </a:r>
          </a:p>
          <a:p>
            <a:pPr marL="457200" indent="-457200">
              <a:buFont typeface="Wingdings" pitchFamily="2" charset="2"/>
              <a:buChar char="ü"/>
            </a:pPr>
            <a:r>
              <a:rPr lang="pt-BR" sz="3200" dirty="0">
                <a:latin typeface="Arial" pitchFamily="34" charset="0"/>
                <a:cs typeface="Arial" pitchFamily="34" charset="0"/>
              </a:rPr>
              <a:t>Registrar início e fim de cada ação realizada na mesma instituição.</a:t>
            </a:r>
          </a:p>
        </p:txBody>
      </p:sp>
      <p:sp>
        <p:nvSpPr>
          <p:cNvPr id="3" name="Retângulo 2"/>
          <p:cNvSpPr/>
          <p:nvPr/>
        </p:nvSpPr>
        <p:spPr>
          <a:xfrm>
            <a:off x="419828" y="348734"/>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 ATUAÇÃO PROFISSIONAL</a:t>
            </a:r>
          </a:p>
          <a:p>
            <a:pPr algn="ctr"/>
            <a:r>
              <a:rPr lang="pt-BR" sz="4000" b="1" dirty="0">
                <a:latin typeface="Arial" pitchFamily="34" charset="0"/>
                <a:cs typeface="Arial" pitchFamily="34" charset="0"/>
              </a:rPr>
              <a:t>(estudante)</a:t>
            </a:r>
          </a:p>
        </p:txBody>
      </p:sp>
    </p:spTree>
    <p:extLst>
      <p:ext uri="{BB962C8B-B14F-4D97-AF65-F5344CB8AC3E}">
        <p14:creationId xmlns:p14="http://schemas.microsoft.com/office/powerpoint/2010/main" val="1565183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a:t>
            </a:fld>
            <a:endParaRPr lang="pt-BR"/>
          </a:p>
        </p:txBody>
      </p:sp>
      <p:sp>
        <p:nvSpPr>
          <p:cNvPr id="5" name="CaixaDeTexto 4">
            <a:extLst>
              <a:ext uri="{FF2B5EF4-FFF2-40B4-BE49-F238E27FC236}">
                <a16:creationId xmlns:a16="http://schemas.microsoft.com/office/drawing/2014/main" id="{D73A4C2A-5400-E347-B91C-4929F82FB75A}"/>
              </a:ext>
            </a:extLst>
          </p:cNvPr>
          <p:cNvSpPr txBox="1"/>
          <p:nvPr/>
        </p:nvSpPr>
        <p:spPr>
          <a:xfrm>
            <a:off x="1130203" y="2088669"/>
            <a:ext cx="9626028" cy="2653034"/>
          </a:xfrm>
          <a:prstGeom prst="rect">
            <a:avLst/>
          </a:prstGeom>
          <a:noFill/>
        </p:spPr>
        <p:txBody>
          <a:bodyPr wrap="square" rtlCol="0">
            <a:spAutoFit/>
          </a:bodyPr>
          <a:lstStyle/>
          <a:p>
            <a:pPr lvl="0" algn="ctr">
              <a:spcBef>
                <a:spcPct val="20000"/>
              </a:spcBef>
              <a:defRPr/>
            </a:pPr>
            <a:r>
              <a:rPr lang="pt-BR" sz="3200" b="1" dirty="0">
                <a:latin typeface="Arial" pitchFamily="34" charset="0"/>
                <a:cs typeface="Arial" pitchFamily="34" charset="0"/>
              </a:rPr>
              <a:t>IMPORTÂNCIA</a:t>
            </a:r>
          </a:p>
          <a:p>
            <a:pPr lvl="0" algn="just">
              <a:spcBef>
                <a:spcPct val="20000"/>
              </a:spcBef>
              <a:defRPr/>
            </a:pPr>
            <a:r>
              <a:rPr lang="pt-BR" sz="3200" dirty="0">
                <a:latin typeface="Arial" pitchFamily="34" charset="0"/>
                <a:cs typeface="Arial" pitchFamily="34" charset="0"/>
              </a:rPr>
              <a:t>Padrão nacional no registro da vida pregressa e atual dos estudantes e pesquisadores do país, adotado pela maioria das instituições de fomento, universidades e institutos de pesquisa do país </a:t>
            </a:r>
            <a:endParaRPr lang="pt-BR" sz="3200" b="1" dirty="0">
              <a:latin typeface="Arial" pitchFamily="34" charset="0"/>
              <a:cs typeface="Arial" pitchFamily="34" charset="0"/>
            </a:endParaRP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9986975"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CURRICULO LATTES</a:t>
            </a:r>
          </a:p>
        </p:txBody>
      </p:sp>
    </p:spTree>
    <p:extLst>
      <p:ext uri="{BB962C8B-B14F-4D97-AF65-F5344CB8AC3E}">
        <p14:creationId xmlns:p14="http://schemas.microsoft.com/office/powerpoint/2010/main" val="320955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40</a:t>
            </a:fld>
            <a:endParaRPr lang="pt-BR"/>
          </a:p>
        </p:txBody>
      </p:sp>
      <p:sp>
        <p:nvSpPr>
          <p:cNvPr id="3" name="Retângulo 2"/>
          <p:cNvSpPr/>
          <p:nvPr/>
        </p:nvSpPr>
        <p:spPr>
          <a:xfrm>
            <a:off x="419828" y="348734"/>
            <a:ext cx="11181620" cy="707886"/>
          </a:xfrm>
          <a:prstGeom prst="rect">
            <a:avLst/>
          </a:prstGeom>
        </p:spPr>
        <p:txBody>
          <a:bodyPr wrap="square">
            <a:spAutoFit/>
          </a:bodyPr>
          <a:lstStyle/>
          <a:p>
            <a:pPr algn="ctr"/>
            <a:r>
              <a:rPr lang="pt-BR" sz="4000" b="1" dirty="0">
                <a:latin typeface="Arial" pitchFamily="34" charset="0"/>
                <a:cs typeface="Arial" pitchFamily="34" charset="0"/>
              </a:rPr>
              <a:t>ATUAÇÃO PROFISSIONAL (estudante)</a:t>
            </a:r>
          </a:p>
        </p:txBody>
      </p:sp>
      <p:pic>
        <p:nvPicPr>
          <p:cNvPr id="5" name="Image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8" y="1056620"/>
            <a:ext cx="1108637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2296633" y="2797777"/>
            <a:ext cx="6071189" cy="604944"/>
          </a:xfrm>
          <a:prstGeom prst="rect">
            <a:avLst/>
          </a:prstGeom>
          <a:noFill/>
          <a:ln w="28575" cap="flat" cmpd="sng" algn="ctr">
            <a:solidFill>
              <a:srgbClr val="FF0000"/>
            </a:solidFill>
            <a:prstDash val="solid"/>
          </a:ln>
          <a:effectLst/>
        </p:spPr>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713171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41</a:t>
            </a:fld>
            <a:endParaRPr lang="pt-BR"/>
          </a:p>
        </p:txBody>
      </p:sp>
      <p:sp>
        <p:nvSpPr>
          <p:cNvPr id="3" name="Retângulo 2"/>
          <p:cNvSpPr/>
          <p:nvPr/>
        </p:nvSpPr>
        <p:spPr>
          <a:xfrm>
            <a:off x="419828" y="348734"/>
            <a:ext cx="11181620" cy="707886"/>
          </a:xfrm>
          <a:prstGeom prst="rect">
            <a:avLst/>
          </a:prstGeom>
        </p:spPr>
        <p:txBody>
          <a:bodyPr wrap="square">
            <a:spAutoFit/>
          </a:bodyPr>
          <a:lstStyle/>
          <a:p>
            <a:pPr algn="ctr"/>
            <a:r>
              <a:rPr lang="pt-BR" sz="4000" b="1" dirty="0">
                <a:latin typeface="Arial" pitchFamily="34" charset="0"/>
                <a:cs typeface="Arial" pitchFamily="34" charset="0"/>
              </a:rPr>
              <a:t>ATUAÇÃO PROFISSIONAL (estudante)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49" y="1109663"/>
            <a:ext cx="10934699" cy="524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844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42</a:t>
            </a:fld>
            <a:endParaRPr lang="pt-BR"/>
          </a:p>
        </p:txBody>
      </p:sp>
      <p:sp>
        <p:nvSpPr>
          <p:cNvPr id="3" name="Retângulo 2"/>
          <p:cNvSpPr/>
          <p:nvPr/>
        </p:nvSpPr>
        <p:spPr>
          <a:xfrm>
            <a:off x="419828" y="348734"/>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ESTÁGIO (estudante)</a:t>
            </a:r>
          </a:p>
        </p:txBody>
      </p:sp>
      <p:sp>
        <p:nvSpPr>
          <p:cNvPr id="2" name="Retângulo 1"/>
          <p:cNvSpPr/>
          <p:nvPr/>
        </p:nvSpPr>
        <p:spPr>
          <a:xfrm>
            <a:off x="419828" y="1807220"/>
            <a:ext cx="11181620" cy="1569660"/>
          </a:xfrm>
          <a:prstGeom prst="rect">
            <a:avLst/>
          </a:prstGeom>
        </p:spPr>
        <p:txBody>
          <a:bodyPr wrap="square">
            <a:spAutoFit/>
          </a:bodyPr>
          <a:lstStyle/>
          <a:p>
            <a:r>
              <a:rPr lang="pt-BR" sz="2400" dirty="0">
                <a:latin typeface="Arial" pitchFamily="34" charset="0"/>
                <a:cs typeface="Arial" pitchFamily="34" charset="0"/>
              </a:rPr>
              <a:t>Mesmo realizado em outra instituição, o  registro é feito pela instituição em que estuda: </a:t>
            </a:r>
          </a:p>
          <a:p>
            <a:r>
              <a:rPr lang="pt-BR" sz="2400" dirty="0">
                <a:latin typeface="Arial" pitchFamily="34" charset="0"/>
                <a:cs typeface="Arial" pitchFamily="34" charset="0"/>
              </a:rPr>
              <a:t>Atuação / Atuação profissional / Instituição /Atividades / Incluir novo item / Natureza da atividade / Estágio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8" y="3376880"/>
            <a:ext cx="10687050" cy="32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748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43</a:t>
            </a:fld>
            <a:endParaRPr lang="pt-BR"/>
          </a:p>
        </p:txBody>
      </p:sp>
      <p:sp>
        <p:nvSpPr>
          <p:cNvPr id="3" name="Retângulo 2"/>
          <p:cNvSpPr/>
          <p:nvPr/>
        </p:nvSpPr>
        <p:spPr>
          <a:xfrm>
            <a:off x="419828" y="348734"/>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ESTÁGIO (estudante)</a:t>
            </a:r>
          </a:p>
        </p:txBody>
      </p:sp>
      <p:sp>
        <p:nvSpPr>
          <p:cNvPr id="2" name="Retângulo 1"/>
          <p:cNvSpPr/>
          <p:nvPr/>
        </p:nvSpPr>
        <p:spPr>
          <a:xfrm>
            <a:off x="625642" y="1807220"/>
            <a:ext cx="10975806" cy="1569660"/>
          </a:xfrm>
          <a:prstGeom prst="rect">
            <a:avLst/>
          </a:prstGeom>
        </p:spPr>
        <p:txBody>
          <a:bodyPr wrap="square">
            <a:spAutoFit/>
          </a:bodyPr>
          <a:lstStyle/>
          <a:p>
            <a:r>
              <a:rPr lang="pt-BR" sz="3200" dirty="0">
                <a:latin typeface="Arial" pitchFamily="34" charset="0"/>
                <a:cs typeface="Arial" pitchFamily="34" charset="0"/>
              </a:rPr>
              <a:t>Atuação / Atuação profissional / Instituição em que estuda / Atividades / Incluir novo item / Órgão da instituição / Nome da instituição onde realiza o estágio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42" y="3376880"/>
            <a:ext cx="10728158" cy="334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705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44</a:t>
            </a:fld>
            <a:endParaRPr lang="pt-BR"/>
          </a:p>
        </p:txBody>
      </p:sp>
      <p:sp>
        <p:nvSpPr>
          <p:cNvPr id="3" name="Retângulo 2"/>
          <p:cNvSpPr/>
          <p:nvPr/>
        </p:nvSpPr>
        <p:spPr>
          <a:xfrm>
            <a:off x="419828" y="348734"/>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ESTÁGIO DOCÊNCIA (estudante)</a:t>
            </a:r>
          </a:p>
        </p:txBody>
      </p:sp>
      <p:sp>
        <p:nvSpPr>
          <p:cNvPr id="2" name="Retângulo 1"/>
          <p:cNvSpPr/>
          <p:nvPr/>
        </p:nvSpPr>
        <p:spPr>
          <a:xfrm>
            <a:off x="625642" y="1807220"/>
            <a:ext cx="10975806" cy="1077218"/>
          </a:xfrm>
          <a:prstGeom prst="rect">
            <a:avLst/>
          </a:prstGeom>
        </p:spPr>
        <p:txBody>
          <a:bodyPr wrap="square">
            <a:spAutoFit/>
          </a:bodyPr>
          <a:lstStyle/>
          <a:p>
            <a:r>
              <a:rPr lang="pt-BR" sz="3200" dirty="0">
                <a:latin typeface="Arial" pitchFamily="34" charset="0"/>
                <a:cs typeface="Arial" pitchFamily="34" charset="0"/>
              </a:rPr>
              <a:t>Atuação / Atuação profissional / Instituição  / Atividades / Incluir novo item / </a:t>
            </a:r>
            <a:r>
              <a:rPr lang="pt-BR" altLang="pt-BR" sz="3200" dirty="0">
                <a:latin typeface="Arial" pitchFamily="34" charset="0"/>
                <a:cs typeface="Arial" pitchFamily="34" charset="0"/>
              </a:rPr>
              <a:t>Natureza da atividade /Ensino</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42" y="2977551"/>
            <a:ext cx="10230345" cy="337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858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45</a:t>
            </a:fld>
            <a:endParaRPr lang="pt-BR"/>
          </a:p>
        </p:txBody>
      </p:sp>
      <p:sp>
        <p:nvSpPr>
          <p:cNvPr id="3" name="Retângulo 2"/>
          <p:cNvSpPr/>
          <p:nvPr/>
        </p:nvSpPr>
        <p:spPr>
          <a:xfrm>
            <a:off x="419828" y="348734"/>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ESTÁGIO DOCÊNCIA (estudante)</a:t>
            </a:r>
          </a:p>
        </p:txBody>
      </p:sp>
      <p:sp>
        <p:nvSpPr>
          <p:cNvPr id="2" name="Retângulo 1"/>
          <p:cNvSpPr/>
          <p:nvPr/>
        </p:nvSpPr>
        <p:spPr>
          <a:xfrm>
            <a:off x="625642" y="1807220"/>
            <a:ext cx="10975806" cy="1077218"/>
          </a:xfrm>
          <a:prstGeom prst="rect">
            <a:avLst/>
          </a:prstGeom>
        </p:spPr>
        <p:txBody>
          <a:bodyPr wrap="square">
            <a:spAutoFit/>
          </a:bodyPr>
          <a:lstStyle/>
          <a:p>
            <a:r>
              <a:rPr lang="pt-BR" sz="3200" dirty="0">
                <a:latin typeface="Arial" pitchFamily="34" charset="0"/>
                <a:cs typeface="Arial" pitchFamily="34" charset="0"/>
              </a:rPr>
              <a:t>Nível / Curso / Disciplinas ministradas - constar  Estágio na Escola.</a:t>
            </a:r>
            <a:endParaRPr lang="pt-BR" altLang="pt-BR" sz="3200" dirty="0">
              <a:latin typeface="Arial" pitchFamily="34" charset="0"/>
              <a:cs typeface="Arial" pitchFamily="34" charset="0"/>
            </a:endParaRPr>
          </a:p>
        </p:txBody>
      </p:sp>
      <p:pic>
        <p:nvPicPr>
          <p:cNvPr id="6" name="Imagem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42" y="2884438"/>
            <a:ext cx="10728158" cy="366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p:cNvSpPr/>
          <p:nvPr/>
        </p:nvSpPr>
        <p:spPr>
          <a:xfrm>
            <a:off x="1438442" y="5189488"/>
            <a:ext cx="6536448" cy="6774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a:p>
        </p:txBody>
      </p:sp>
    </p:spTree>
    <p:extLst>
      <p:ext uri="{BB962C8B-B14F-4D97-AF65-F5344CB8AC3E}">
        <p14:creationId xmlns:p14="http://schemas.microsoft.com/office/powerpoint/2010/main" val="3729333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46</a:t>
            </a:fld>
            <a:endParaRPr lang="pt-BR"/>
          </a:p>
        </p:txBody>
      </p:sp>
      <p:sp>
        <p:nvSpPr>
          <p:cNvPr id="3" name="Retângulo 2"/>
          <p:cNvSpPr/>
          <p:nvPr/>
        </p:nvSpPr>
        <p:spPr>
          <a:xfrm>
            <a:off x="419828" y="348734"/>
            <a:ext cx="11181620" cy="707886"/>
          </a:xfrm>
          <a:prstGeom prst="rect">
            <a:avLst/>
          </a:prstGeom>
        </p:spPr>
        <p:txBody>
          <a:bodyPr wrap="square">
            <a:spAutoFit/>
          </a:bodyPr>
          <a:lstStyle/>
          <a:p>
            <a:pPr algn="ctr"/>
            <a:r>
              <a:rPr lang="pt-BR" sz="4000" b="1" dirty="0">
                <a:latin typeface="Arial" pitchFamily="34" charset="0"/>
                <a:cs typeface="Arial" pitchFamily="34" charset="0"/>
              </a:rPr>
              <a:t>ATUAÇÃO PROFISSIONAL – MONITORIA</a:t>
            </a:r>
          </a:p>
        </p:txBody>
      </p:sp>
      <p:sp>
        <p:nvSpPr>
          <p:cNvPr id="2" name="Retângulo 1"/>
          <p:cNvSpPr/>
          <p:nvPr/>
        </p:nvSpPr>
        <p:spPr>
          <a:xfrm>
            <a:off x="625642" y="1268611"/>
            <a:ext cx="10975806" cy="1077218"/>
          </a:xfrm>
          <a:prstGeom prst="rect">
            <a:avLst/>
          </a:prstGeom>
        </p:spPr>
        <p:txBody>
          <a:bodyPr wrap="square">
            <a:spAutoFit/>
          </a:bodyPr>
          <a:lstStyle/>
          <a:p>
            <a:r>
              <a:rPr lang="pt-BR" sz="3200" dirty="0">
                <a:latin typeface="Arial" pitchFamily="34" charset="0"/>
                <a:cs typeface="Arial" pitchFamily="34" charset="0"/>
              </a:rPr>
              <a:t>Atuação / Atuação profissional / Instituição  / Atividades / Incluir novo item / </a:t>
            </a:r>
            <a:r>
              <a:rPr lang="pt-BR" altLang="pt-BR" sz="3200" dirty="0">
                <a:latin typeface="Arial" pitchFamily="34" charset="0"/>
                <a:cs typeface="Arial" pitchFamily="34" charset="0"/>
              </a:rPr>
              <a:t>Natureza da atividade /Ensino</a:t>
            </a:r>
          </a:p>
        </p:txBody>
      </p:sp>
      <p:pic>
        <p:nvPicPr>
          <p:cNvPr id="57" name="Imagem 56">
            <a:extLst>
              <a:ext uri="{FF2B5EF4-FFF2-40B4-BE49-F238E27FC236}">
                <a16:creationId xmlns:a16="http://schemas.microsoft.com/office/drawing/2014/main" id="{AFD7ACE6-870F-49F7-9804-AF145E33D1C1}"/>
              </a:ext>
            </a:extLst>
          </p:cNvPr>
          <p:cNvPicPr>
            <a:picLocks noChangeAspect="1"/>
          </p:cNvPicPr>
          <p:nvPr/>
        </p:nvPicPr>
        <p:blipFill>
          <a:blip r:embed="rId3"/>
          <a:stretch>
            <a:fillRect/>
          </a:stretch>
        </p:blipFill>
        <p:spPr>
          <a:xfrm>
            <a:off x="583808" y="2292847"/>
            <a:ext cx="10769992" cy="4438650"/>
          </a:xfrm>
          <a:prstGeom prst="rect">
            <a:avLst/>
          </a:prstGeom>
        </p:spPr>
      </p:pic>
      <p:sp>
        <p:nvSpPr>
          <p:cNvPr id="58" name="CaixaDeTexto 57">
            <a:extLst>
              <a:ext uri="{FF2B5EF4-FFF2-40B4-BE49-F238E27FC236}">
                <a16:creationId xmlns:a16="http://schemas.microsoft.com/office/drawing/2014/main" id="{FEE46681-A3AB-496F-8D0D-414FE70D1BFF}"/>
              </a:ext>
            </a:extLst>
          </p:cNvPr>
          <p:cNvSpPr txBox="1"/>
          <p:nvPr/>
        </p:nvSpPr>
        <p:spPr>
          <a:xfrm>
            <a:off x="5636525" y="2582792"/>
            <a:ext cx="1624084" cy="646331"/>
          </a:xfrm>
          <a:prstGeom prst="rect">
            <a:avLst/>
          </a:prstGeom>
          <a:noFill/>
          <a:ln w="25400">
            <a:solidFill>
              <a:srgbClr val="FF0000"/>
            </a:solidFill>
          </a:ln>
        </p:spPr>
        <p:txBody>
          <a:bodyPr wrap="square" rtlCol="0">
            <a:spAutoFit/>
          </a:bodyPr>
          <a:lstStyle/>
          <a:p>
            <a:r>
              <a:rPr lang="pt-BR" dirty="0"/>
              <a:t>Nível do ensino </a:t>
            </a:r>
          </a:p>
          <a:p>
            <a:r>
              <a:rPr lang="pt-BR" dirty="0"/>
              <a:t>da monitoria</a:t>
            </a:r>
          </a:p>
        </p:txBody>
      </p:sp>
      <p:sp>
        <p:nvSpPr>
          <p:cNvPr id="59" name="CaixaDeTexto 58">
            <a:extLst>
              <a:ext uri="{FF2B5EF4-FFF2-40B4-BE49-F238E27FC236}">
                <a16:creationId xmlns:a16="http://schemas.microsoft.com/office/drawing/2014/main" id="{2E1F1261-E2E2-4CF1-967E-41040025BAC9}"/>
              </a:ext>
            </a:extLst>
          </p:cNvPr>
          <p:cNvSpPr txBox="1"/>
          <p:nvPr/>
        </p:nvSpPr>
        <p:spPr>
          <a:xfrm>
            <a:off x="9542060" y="2706934"/>
            <a:ext cx="1624084" cy="369332"/>
          </a:xfrm>
          <a:prstGeom prst="rect">
            <a:avLst/>
          </a:prstGeom>
          <a:noFill/>
          <a:ln w="25400">
            <a:solidFill>
              <a:srgbClr val="FF0000"/>
            </a:solidFill>
          </a:ln>
        </p:spPr>
        <p:txBody>
          <a:bodyPr wrap="square" rtlCol="0">
            <a:spAutoFit/>
          </a:bodyPr>
          <a:lstStyle/>
          <a:p>
            <a:r>
              <a:rPr lang="pt-BR" dirty="0"/>
              <a:t>Nome do curso</a:t>
            </a:r>
          </a:p>
        </p:txBody>
      </p:sp>
      <p:sp>
        <p:nvSpPr>
          <p:cNvPr id="60" name="CaixaDeTexto 59">
            <a:extLst>
              <a:ext uri="{FF2B5EF4-FFF2-40B4-BE49-F238E27FC236}">
                <a16:creationId xmlns:a16="http://schemas.microsoft.com/office/drawing/2014/main" id="{B5ED58D8-7CEB-495A-8952-6FB9DF5DCE51}"/>
              </a:ext>
            </a:extLst>
          </p:cNvPr>
          <p:cNvSpPr txBox="1"/>
          <p:nvPr/>
        </p:nvSpPr>
        <p:spPr>
          <a:xfrm>
            <a:off x="6716972" y="3930193"/>
            <a:ext cx="1294264" cy="646331"/>
          </a:xfrm>
          <a:prstGeom prst="rect">
            <a:avLst/>
          </a:prstGeom>
          <a:noFill/>
          <a:ln w="25400">
            <a:solidFill>
              <a:srgbClr val="FF0000"/>
            </a:solidFill>
          </a:ln>
        </p:spPr>
        <p:txBody>
          <a:bodyPr wrap="square" rtlCol="0">
            <a:spAutoFit/>
          </a:bodyPr>
          <a:lstStyle/>
          <a:p>
            <a:r>
              <a:rPr lang="pt-BR" dirty="0"/>
              <a:t>Período da monitoria</a:t>
            </a:r>
          </a:p>
        </p:txBody>
      </p:sp>
      <p:sp>
        <p:nvSpPr>
          <p:cNvPr id="61" name="CaixaDeTexto 60">
            <a:extLst>
              <a:ext uri="{FF2B5EF4-FFF2-40B4-BE49-F238E27FC236}">
                <a16:creationId xmlns:a16="http://schemas.microsoft.com/office/drawing/2014/main" id="{8DDC7F3A-AA09-4462-B01B-2AE1E3DADEC7}"/>
              </a:ext>
            </a:extLst>
          </p:cNvPr>
          <p:cNvSpPr txBox="1"/>
          <p:nvPr/>
        </p:nvSpPr>
        <p:spPr>
          <a:xfrm>
            <a:off x="8358116" y="4879413"/>
            <a:ext cx="2409968" cy="923330"/>
          </a:xfrm>
          <a:prstGeom prst="rect">
            <a:avLst/>
          </a:prstGeom>
          <a:noFill/>
          <a:ln w="25400">
            <a:solidFill>
              <a:srgbClr val="FF0000"/>
            </a:solidFill>
          </a:ln>
        </p:spPr>
        <p:txBody>
          <a:bodyPr wrap="square" rtlCol="0">
            <a:spAutoFit/>
          </a:bodyPr>
          <a:lstStyle/>
          <a:p>
            <a:r>
              <a:rPr lang="pt-BR" dirty="0"/>
              <a:t>Especificar a disciplina da monitoria e o professor</a:t>
            </a:r>
          </a:p>
        </p:txBody>
      </p:sp>
      <p:cxnSp>
        <p:nvCxnSpPr>
          <p:cNvPr id="63" name="Conector de Seta Reta 62">
            <a:extLst>
              <a:ext uri="{FF2B5EF4-FFF2-40B4-BE49-F238E27FC236}">
                <a16:creationId xmlns:a16="http://schemas.microsoft.com/office/drawing/2014/main" id="{2B9B04E1-92F5-4087-AB9F-5D3F1B365D34}"/>
              </a:ext>
            </a:extLst>
          </p:cNvPr>
          <p:cNvCxnSpPr/>
          <p:nvPr/>
        </p:nvCxnSpPr>
        <p:spPr>
          <a:xfrm flipH="1">
            <a:off x="4312693" y="2706934"/>
            <a:ext cx="1323832" cy="131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ector de Seta Reta 69">
            <a:extLst>
              <a:ext uri="{FF2B5EF4-FFF2-40B4-BE49-F238E27FC236}">
                <a16:creationId xmlns:a16="http://schemas.microsoft.com/office/drawing/2014/main" id="{E32DE77F-89CF-43DB-AF32-C68BCED4E891}"/>
              </a:ext>
            </a:extLst>
          </p:cNvPr>
          <p:cNvCxnSpPr>
            <a:cxnSpLocks/>
          </p:cNvCxnSpPr>
          <p:nvPr/>
        </p:nvCxnSpPr>
        <p:spPr>
          <a:xfrm flipH="1">
            <a:off x="6448567" y="5043501"/>
            <a:ext cx="1874459" cy="5572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de Seta Reta 72">
            <a:extLst>
              <a:ext uri="{FF2B5EF4-FFF2-40B4-BE49-F238E27FC236}">
                <a16:creationId xmlns:a16="http://schemas.microsoft.com/office/drawing/2014/main" id="{00213273-4617-4AF3-99EA-30B8ADBED2AD}"/>
              </a:ext>
            </a:extLst>
          </p:cNvPr>
          <p:cNvCxnSpPr>
            <a:cxnSpLocks/>
            <a:stCxn id="59" idx="1"/>
          </p:cNvCxnSpPr>
          <p:nvPr/>
        </p:nvCxnSpPr>
        <p:spPr>
          <a:xfrm flipH="1">
            <a:off x="7712122" y="2891600"/>
            <a:ext cx="1829938" cy="4784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ector de Seta Reta 78">
            <a:extLst>
              <a:ext uri="{FF2B5EF4-FFF2-40B4-BE49-F238E27FC236}">
                <a16:creationId xmlns:a16="http://schemas.microsoft.com/office/drawing/2014/main" id="{9FD6F48F-3B89-4453-9FE2-24BE350B0588}"/>
              </a:ext>
            </a:extLst>
          </p:cNvPr>
          <p:cNvCxnSpPr>
            <a:cxnSpLocks/>
          </p:cNvCxnSpPr>
          <p:nvPr/>
        </p:nvCxnSpPr>
        <p:spPr>
          <a:xfrm flipH="1">
            <a:off x="4490113" y="4074961"/>
            <a:ext cx="2226859" cy="1972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240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47</a:t>
            </a:fld>
            <a:endParaRPr lang="pt-BR"/>
          </a:p>
        </p:txBody>
      </p:sp>
      <p:sp>
        <p:nvSpPr>
          <p:cNvPr id="3" name="Retângulo 2"/>
          <p:cNvSpPr/>
          <p:nvPr/>
        </p:nvSpPr>
        <p:spPr>
          <a:xfrm>
            <a:off x="419828" y="348734"/>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GRUPO DE PESQUISA</a:t>
            </a:r>
          </a:p>
        </p:txBody>
      </p:sp>
      <p:sp>
        <p:nvSpPr>
          <p:cNvPr id="2" name="Retângulo 1"/>
          <p:cNvSpPr/>
          <p:nvPr/>
        </p:nvSpPr>
        <p:spPr>
          <a:xfrm>
            <a:off x="625641" y="1807220"/>
            <a:ext cx="11566359" cy="1077218"/>
          </a:xfrm>
          <a:prstGeom prst="rect">
            <a:avLst/>
          </a:prstGeom>
        </p:spPr>
        <p:txBody>
          <a:bodyPr wrap="square">
            <a:spAutoFit/>
          </a:bodyPr>
          <a:lstStyle/>
          <a:p>
            <a:r>
              <a:rPr lang="pt-BR" sz="3200" dirty="0">
                <a:latin typeface="Arial" pitchFamily="34" charset="0"/>
                <a:cs typeface="Arial" pitchFamily="34" charset="0"/>
              </a:rPr>
              <a:t>Atuação / Atuação profissional</a:t>
            </a:r>
            <a:br>
              <a:rPr lang="pt-BR" sz="3200" dirty="0">
                <a:latin typeface="Arial" pitchFamily="34" charset="0"/>
                <a:cs typeface="Arial" pitchFamily="34" charset="0"/>
              </a:rPr>
            </a:br>
            <a:r>
              <a:rPr lang="pt-BR" sz="3200" dirty="0">
                <a:latin typeface="Arial" pitchFamily="34" charset="0"/>
                <a:cs typeface="Arial" pitchFamily="34" charset="0"/>
              </a:rPr>
              <a:t>Não aparece uma opção específica </a:t>
            </a:r>
            <a:r>
              <a:rPr lang="pt-BR" sz="3000" dirty="0">
                <a:latin typeface="Arial" pitchFamily="34" charset="0"/>
                <a:cs typeface="Arial" pitchFamily="34" charset="0"/>
              </a:rPr>
              <a:t>para “Grupo de pesquisa” </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477"/>
          <a:stretch/>
        </p:blipFill>
        <p:spPr bwMode="auto">
          <a:xfrm>
            <a:off x="625641" y="2884438"/>
            <a:ext cx="10975808" cy="397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081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48</a:t>
            </a:fld>
            <a:endParaRPr lang="pt-BR"/>
          </a:p>
        </p:txBody>
      </p:sp>
      <p:sp>
        <p:nvSpPr>
          <p:cNvPr id="3" name="Retângulo 2"/>
          <p:cNvSpPr/>
          <p:nvPr/>
        </p:nvSpPr>
        <p:spPr>
          <a:xfrm>
            <a:off x="398909"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GRUPO DE PESQUISA</a:t>
            </a:r>
          </a:p>
        </p:txBody>
      </p:sp>
      <p:sp>
        <p:nvSpPr>
          <p:cNvPr id="2" name="Retângulo 1"/>
          <p:cNvSpPr/>
          <p:nvPr/>
        </p:nvSpPr>
        <p:spPr>
          <a:xfrm>
            <a:off x="625641" y="1686471"/>
            <a:ext cx="10728159" cy="938719"/>
          </a:xfrm>
          <a:prstGeom prst="rect">
            <a:avLst/>
          </a:prstGeom>
        </p:spPr>
        <p:txBody>
          <a:bodyPr wrap="square">
            <a:spAutoFit/>
          </a:bodyPr>
          <a:lstStyle/>
          <a:p>
            <a:r>
              <a:rPr lang="pt-BR" sz="2750" dirty="0">
                <a:latin typeface="Arial" pitchFamily="34" charset="0"/>
                <a:cs typeface="Arial" pitchFamily="34" charset="0"/>
              </a:rPr>
              <a:t>Atuação / Atuação profissional / Instituição / Atividades / Incluir novo item / Natureza da atividade / “Outra atividade técnico-científica” </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40" y="2638217"/>
            <a:ext cx="10728159" cy="3718133"/>
          </a:xfrm>
          <a:prstGeom prst="rect">
            <a:avLst/>
          </a:prstGeom>
        </p:spPr>
      </p:pic>
    </p:spTree>
    <p:extLst>
      <p:ext uri="{BB962C8B-B14F-4D97-AF65-F5344CB8AC3E}">
        <p14:creationId xmlns:p14="http://schemas.microsoft.com/office/powerpoint/2010/main" val="872564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49</a:t>
            </a:fld>
            <a:endParaRPr lang="pt-BR"/>
          </a:p>
        </p:txBody>
      </p:sp>
      <p:sp>
        <p:nvSpPr>
          <p:cNvPr id="3" name="Retângulo 2"/>
          <p:cNvSpPr/>
          <p:nvPr/>
        </p:nvSpPr>
        <p:spPr>
          <a:xfrm>
            <a:off x="398909"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GRUPO DE PESQUISA</a:t>
            </a:r>
          </a:p>
        </p:txBody>
      </p:sp>
      <p:sp>
        <p:nvSpPr>
          <p:cNvPr id="2" name="Retângulo 1"/>
          <p:cNvSpPr/>
          <p:nvPr/>
        </p:nvSpPr>
        <p:spPr>
          <a:xfrm>
            <a:off x="625641" y="1686471"/>
            <a:ext cx="10728159" cy="584775"/>
          </a:xfrm>
          <a:prstGeom prst="rect">
            <a:avLst/>
          </a:prstGeom>
        </p:spPr>
        <p:txBody>
          <a:bodyPr wrap="square">
            <a:spAutoFit/>
          </a:bodyPr>
          <a:lstStyle/>
          <a:p>
            <a:r>
              <a:rPr lang="pt-BR" sz="3200" dirty="0">
                <a:latin typeface="Arial" pitchFamily="34" charset="0"/>
                <a:cs typeface="Arial" pitchFamily="34" charset="0"/>
              </a:rPr>
              <a:t>Descrever a função que ocupa no grupo de pesquisa</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40" y="2214697"/>
            <a:ext cx="10728159" cy="414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64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a:t>
            </a:fld>
            <a:endParaRPr lang="pt-BR"/>
          </a:p>
        </p:txBody>
      </p:sp>
      <p:sp>
        <p:nvSpPr>
          <p:cNvPr id="5" name="CaixaDeTexto 4">
            <a:extLst>
              <a:ext uri="{FF2B5EF4-FFF2-40B4-BE49-F238E27FC236}">
                <a16:creationId xmlns:a16="http://schemas.microsoft.com/office/drawing/2014/main" id="{D73A4C2A-5400-E347-B91C-4929F82FB75A}"/>
              </a:ext>
            </a:extLst>
          </p:cNvPr>
          <p:cNvSpPr txBox="1"/>
          <p:nvPr/>
        </p:nvSpPr>
        <p:spPr>
          <a:xfrm>
            <a:off x="1130203" y="2728845"/>
            <a:ext cx="9577902" cy="2751522"/>
          </a:xfrm>
          <a:prstGeom prst="rect">
            <a:avLst/>
          </a:prstGeom>
          <a:noFill/>
        </p:spPr>
        <p:txBody>
          <a:bodyPr wrap="square" rtlCol="0">
            <a:spAutoFit/>
          </a:bodyPr>
          <a:lstStyle/>
          <a:p>
            <a:pPr lvl="0" algn="ctr" eaLnBrk="0" fontAlgn="base" hangingPunct="0">
              <a:spcBef>
                <a:spcPct val="20000"/>
              </a:spcBef>
              <a:spcAft>
                <a:spcPct val="0"/>
              </a:spcAft>
            </a:pPr>
            <a:r>
              <a:rPr lang="pt-BR" altLang="pt-BR" sz="3200" dirty="0">
                <a:latin typeface="Arial" pitchFamily="34" charset="0"/>
                <a:cs typeface="Arial" pitchFamily="34" charset="0"/>
              </a:rPr>
              <a:t>Os formulários eletrônicos do currículo Lattes estão disponíveis no site </a:t>
            </a:r>
          </a:p>
          <a:p>
            <a:pPr lvl="0" algn="ctr" eaLnBrk="0" fontAlgn="base" hangingPunct="0">
              <a:spcBef>
                <a:spcPct val="20000"/>
              </a:spcBef>
              <a:spcAft>
                <a:spcPct val="0"/>
              </a:spcAft>
            </a:pPr>
            <a:r>
              <a:rPr lang="pt-BR" altLang="pt-BR" sz="3200" dirty="0">
                <a:latin typeface="Arial" pitchFamily="34" charset="0"/>
                <a:cs typeface="Arial" pitchFamily="34" charset="0"/>
                <a:hlinkClick r:id="rId2"/>
              </a:rPr>
              <a:t>http://lattes.cnpq.br/</a:t>
            </a:r>
            <a:endParaRPr lang="pt-BR" altLang="pt-BR" sz="3200" dirty="0">
              <a:latin typeface="Arial" pitchFamily="34" charset="0"/>
              <a:cs typeface="Arial" pitchFamily="34" charset="0"/>
            </a:endParaRPr>
          </a:p>
          <a:p>
            <a:pPr lvl="0" algn="ctr" eaLnBrk="0" fontAlgn="base" hangingPunct="0">
              <a:spcBef>
                <a:spcPct val="20000"/>
              </a:spcBef>
              <a:spcAft>
                <a:spcPct val="0"/>
              </a:spcAft>
            </a:pPr>
            <a:r>
              <a:rPr lang="pt-BR" altLang="pt-BR" sz="3200" dirty="0">
                <a:latin typeface="Arial" pitchFamily="34" charset="0"/>
                <a:cs typeface="Arial" pitchFamily="34" charset="0"/>
              </a:rPr>
              <a:t>para que os interessados possam criar ou atualizar seus currículos e enviá-los ao CNPq </a:t>
            </a: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7" y="477616"/>
            <a:ext cx="9938848"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FORMULÁRIOS</a:t>
            </a:r>
          </a:p>
        </p:txBody>
      </p:sp>
    </p:spTree>
    <p:extLst>
      <p:ext uri="{BB962C8B-B14F-4D97-AF65-F5344CB8AC3E}">
        <p14:creationId xmlns:p14="http://schemas.microsoft.com/office/powerpoint/2010/main" val="354412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50</a:t>
            </a:fld>
            <a:endParaRPr lang="pt-BR"/>
          </a:p>
        </p:txBody>
      </p:sp>
      <p:sp>
        <p:nvSpPr>
          <p:cNvPr id="3" name="Retângulo 2"/>
          <p:cNvSpPr/>
          <p:nvPr/>
        </p:nvSpPr>
        <p:spPr>
          <a:xfrm>
            <a:off x="398909"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LINHA DE PESQUISA</a:t>
            </a:r>
          </a:p>
        </p:txBody>
      </p:sp>
      <p:sp>
        <p:nvSpPr>
          <p:cNvPr id="2" name="Retângulo 1"/>
          <p:cNvSpPr/>
          <p:nvPr/>
        </p:nvSpPr>
        <p:spPr>
          <a:xfrm>
            <a:off x="625641" y="1686471"/>
            <a:ext cx="10728159" cy="1077218"/>
          </a:xfrm>
          <a:prstGeom prst="rect">
            <a:avLst/>
          </a:prstGeom>
        </p:spPr>
        <p:txBody>
          <a:bodyPr wrap="square">
            <a:spAutoFit/>
          </a:bodyPr>
          <a:lstStyle/>
          <a:p>
            <a:r>
              <a:rPr lang="pt-BR" sz="3200">
                <a:latin typeface="Arial" pitchFamily="34" charset="0"/>
                <a:cs typeface="Arial" pitchFamily="34" charset="0"/>
              </a:rPr>
              <a:t>Atuação / Atuação profissional / Instituição / Atividades </a:t>
            </a:r>
            <a:r>
              <a:rPr lang="pt-BR" sz="3200" dirty="0">
                <a:latin typeface="Arial" pitchFamily="34" charset="0"/>
                <a:cs typeface="Arial" pitchFamily="34" charset="0"/>
              </a:rPr>
              <a:t>/ Incluir novo item /Natureza / Pesquisa e desenvolvimento</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41" y="2763690"/>
            <a:ext cx="10491538" cy="378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228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51</a:t>
            </a:fld>
            <a:endParaRPr lang="pt-BR"/>
          </a:p>
        </p:txBody>
      </p:sp>
      <p:sp>
        <p:nvSpPr>
          <p:cNvPr id="3" name="Retângulo 2"/>
          <p:cNvSpPr/>
          <p:nvPr/>
        </p:nvSpPr>
        <p:spPr>
          <a:xfrm>
            <a:off x="398909"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ATUAÇÃO PROFISSIONAL – LINHA DE PESQUISA</a:t>
            </a:r>
          </a:p>
        </p:txBody>
      </p:sp>
      <p:sp>
        <p:nvSpPr>
          <p:cNvPr id="2" name="Retângulo 1"/>
          <p:cNvSpPr/>
          <p:nvPr/>
        </p:nvSpPr>
        <p:spPr>
          <a:xfrm>
            <a:off x="625641" y="1686471"/>
            <a:ext cx="10728159" cy="584775"/>
          </a:xfrm>
          <a:prstGeom prst="rect">
            <a:avLst/>
          </a:prstGeom>
        </p:spPr>
        <p:txBody>
          <a:bodyPr wrap="square">
            <a:spAutoFit/>
          </a:bodyPr>
          <a:lstStyle/>
          <a:p>
            <a:r>
              <a:rPr lang="pt-BR" sz="3200" dirty="0">
                <a:latin typeface="Arial" pitchFamily="34" charset="0"/>
                <a:cs typeface="Arial" pitchFamily="34" charset="0"/>
              </a:rPr>
              <a:t>Copiar a linha de pesquisa do Programa</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65" y="2374398"/>
            <a:ext cx="10179887" cy="417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ector de seta reta 4"/>
          <p:cNvCxnSpPr/>
          <p:nvPr/>
        </p:nvCxnSpPr>
        <p:spPr>
          <a:xfrm flipH="1">
            <a:off x="6149246" y="3979469"/>
            <a:ext cx="2372962" cy="11619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463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52</a:t>
            </a:fld>
            <a:endParaRPr lang="pt-BR"/>
          </a:p>
        </p:txBody>
      </p:sp>
      <p:sp>
        <p:nvSpPr>
          <p:cNvPr id="3" name="Retângulo 2"/>
          <p:cNvSpPr/>
          <p:nvPr/>
        </p:nvSpPr>
        <p:spPr>
          <a:xfrm>
            <a:off x="398909"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DESCRIÇÃO DA LINHA DE PESQUISA</a:t>
            </a:r>
          </a:p>
        </p:txBody>
      </p:sp>
      <p:sp>
        <p:nvSpPr>
          <p:cNvPr id="2" name="Retângulo 1"/>
          <p:cNvSpPr/>
          <p:nvPr/>
        </p:nvSpPr>
        <p:spPr>
          <a:xfrm>
            <a:off x="625641" y="1686471"/>
            <a:ext cx="10728159" cy="584775"/>
          </a:xfrm>
          <a:prstGeom prst="rect">
            <a:avLst/>
          </a:prstGeom>
        </p:spPr>
        <p:txBody>
          <a:bodyPr wrap="square">
            <a:spAutoFit/>
          </a:bodyPr>
          <a:lstStyle/>
          <a:p>
            <a:r>
              <a:rPr lang="pt-BR" sz="3200" dirty="0">
                <a:latin typeface="Arial" pitchFamily="34" charset="0"/>
                <a:cs typeface="Arial" pitchFamily="34" charset="0"/>
              </a:rPr>
              <a:t>Atuação/linha de pesquisa/clicar </a:t>
            </a:r>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5665"/>
          <a:stretch/>
        </p:blipFill>
        <p:spPr bwMode="auto">
          <a:xfrm>
            <a:off x="625641" y="3429000"/>
            <a:ext cx="10728159"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ector de Seta Reta 7"/>
          <p:cNvCxnSpPr>
            <a:cxnSpLocks/>
          </p:cNvCxnSpPr>
          <p:nvPr/>
        </p:nvCxnSpPr>
        <p:spPr>
          <a:xfrm flipH="1">
            <a:off x="4528259" y="2271246"/>
            <a:ext cx="681037" cy="901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925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53</a:t>
            </a:fld>
            <a:endParaRPr lang="pt-BR"/>
          </a:p>
        </p:txBody>
      </p:sp>
      <p:sp>
        <p:nvSpPr>
          <p:cNvPr id="3" name="Retângulo 2"/>
          <p:cNvSpPr/>
          <p:nvPr/>
        </p:nvSpPr>
        <p:spPr>
          <a:xfrm>
            <a:off x="398909"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DESCRIÇÃO DA LINHA DE PESQUISA</a:t>
            </a:r>
          </a:p>
        </p:txBody>
      </p:sp>
      <p:sp>
        <p:nvSpPr>
          <p:cNvPr id="2" name="Retângulo 1"/>
          <p:cNvSpPr/>
          <p:nvPr/>
        </p:nvSpPr>
        <p:spPr>
          <a:xfrm>
            <a:off x="625641" y="1166738"/>
            <a:ext cx="10728159" cy="584775"/>
          </a:xfrm>
          <a:prstGeom prst="rect">
            <a:avLst/>
          </a:prstGeom>
        </p:spPr>
        <p:txBody>
          <a:bodyPr wrap="square">
            <a:spAutoFit/>
          </a:bodyPr>
          <a:lstStyle/>
          <a:p>
            <a:r>
              <a:rPr lang="pt-BR" sz="3200" dirty="0">
                <a:latin typeface="Arial" pitchFamily="34" charset="0"/>
                <a:cs typeface="Arial" pitchFamily="34" charset="0"/>
              </a:rPr>
              <a:t>Copiar os objetivos do Programa de pós-graduação</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19" y="1751513"/>
            <a:ext cx="10364202" cy="4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411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54</a:t>
            </a:fld>
            <a:endParaRPr lang="pt-BR"/>
          </a:p>
        </p:txBody>
      </p:sp>
      <p:sp>
        <p:nvSpPr>
          <p:cNvPr id="3" name="Retângulo 2"/>
          <p:cNvSpPr/>
          <p:nvPr/>
        </p:nvSpPr>
        <p:spPr>
          <a:xfrm>
            <a:off x="398909"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PARTICIPAÇÃO COMO BOLSISTA  EM PROJETOS </a:t>
            </a:r>
          </a:p>
        </p:txBody>
      </p:sp>
      <p:sp>
        <p:nvSpPr>
          <p:cNvPr id="2" name="Retângulo 1"/>
          <p:cNvSpPr/>
          <p:nvPr/>
        </p:nvSpPr>
        <p:spPr>
          <a:xfrm>
            <a:off x="625641" y="1659925"/>
            <a:ext cx="10728159" cy="4708981"/>
          </a:xfrm>
          <a:prstGeom prst="rect">
            <a:avLst/>
          </a:prstGeom>
        </p:spPr>
        <p:txBody>
          <a:bodyPr wrap="square">
            <a:spAutoFit/>
          </a:bodyPr>
          <a:lstStyle/>
          <a:p>
            <a:r>
              <a:rPr lang="pt-BR" sz="3000" b="1" dirty="0">
                <a:latin typeface="Arial" pitchFamily="34" charset="0"/>
                <a:cs typeface="Arial" pitchFamily="34" charset="0"/>
              </a:rPr>
              <a:t>Atuação</a:t>
            </a:r>
            <a:r>
              <a:rPr lang="pt-BR" sz="3000" dirty="0">
                <a:latin typeface="Arial" pitchFamily="34" charset="0"/>
                <a:cs typeface="Arial" pitchFamily="34" charset="0"/>
              </a:rPr>
              <a:t> / Atuação profissional / escolher a</a:t>
            </a:r>
            <a:br>
              <a:rPr lang="pt-BR" sz="3000" dirty="0">
                <a:latin typeface="Arial" pitchFamily="34" charset="0"/>
                <a:cs typeface="Arial" pitchFamily="34" charset="0"/>
              </a:rPr>
            </a:br>
            <a:r>
              <a:rPr lang="pt-BR" sz="3000" dirty="0">
                <a:latin typeface="Arial" pitchFamily="34" charset="0"/>
                <a:cs typeface="Arial" pitchFamily="34" charset="0"/>
              </a:rPr>
              <a:t> instituição a que se tem vínculo </a:t>
            </a:r>
          </a:p>
          <a:p>
            <a:pPr marL="457200" indent="-457200">
              <a:buFont typeface="Wingdings" pitchFamily="2" charset="2"/>
              <a:buChar char="ü"/>
            </a:pPr>
            <a:r>
              <a:rPr lang="pt-BR" sz="3000" dirty="0">
                <a:latin typeface="Arial" pitchFamily="34" charset="0"/>
                <a:cs typeface="Arial" pitchFamily="34" charset="0"/>
              </a:rPr>
              <a:t> </a:t>
            </a:r>
            <a:r>
              <a:rPr lang="pt-BR" sz="3000" b="1" dirty="0">
                <a:latin typeface="Arial" pitchFamily="34" charset="0"/>
                <a:cs typeface="Arial" pitchFamily="34" charset="0"/>
              </a:rPr>
              <a:t>Vínculo</a:t>
            </a:r>
            <a:r>
              <a:rPr lang="pt-BR" sz="3000" dirty="0">
                <a:latin typeface="Arial" pitchFamily="34" charset="0"/>
                <a:cs typeface="Arial" pitchFamily="34" charset="0"/>
              </a:rPr>
              <a:t> / Incluir novo item / Em “Tipo de vínculo” escolher “Bolsista” / Em “Possui vinculo empregatício” escolher “não” / Em enquadramento funcional especificar (Bolsista no Programa </a:t>
            </a:r>
            <a:r>
              <a:rPr lang="pt-BR" sz="3000" dirty="0" err="1">
                <a:latin typeface="Arial" pitchFamily="34" charset="0"/>
                <a:cs typeface="Arial" pitchFamily="34" charset="0"/>
              </a:rPr>
              <a:t>xxx</a:t>
            </a:r>
            <a:r>
              <a:rPr lang="pt-BR" sz="3000" dirty="0">
                <a:latin typeface="Arial" pitchFamily="34" charset="0"/>
                <a:cs typeface="Arial" pitchFamily="34" charset="0"/>
              </a:rPr>
              <a:t>) / Em “Outras informações” constar funções desempenhadas com bolsista, nome do projeto, nome do orientador, carga horária e outras informações relevantes</a:t>
            </a:r>
          </a:p>
          <a:p>
            <a:r>
              <a:rPr lang="pt-BR" sz="3000" dirty="0">
                <a:latin typeface="Arial" pitchFamily="34" charset="0"/>
                <a:cs typeface="Arial" pitchFamily="34" charset="0"/>
              </a:rPr>
              <a:t> </a:t>
            </a:r>
          </a:p>
        </p:txBody>
      </p:sp>
    </p:spTree>
    <p:extLst>
      <p:ext uri="{BB962C8B-B14F-4D97-AF65-F5344CB8AC3E}">
        <p14:creationId xmlns:p14="http://schemas.microsoft.com/office/powerpoint/2010/main" val="3114034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55</a:t>
            </a:fld>
            <a:endParaRPr lang="pt-BR"/>
          </a:p>
        </p:txBody>
      </p:sp>
      <p:sp>
        <p:nvSpPr>
          <p:cNvPr id="3" name="Retângulo 2"/>
          <p:cNvSpPr/>
          <p:nvPr/>
        </p:nvSpPr>
        <p:spPr>
          <a:xfrm>
            <a:off x="398909"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PARTICIPAÇÃO COMO BOLSISTA  EM PROJETOS </a:t>
            </a:r>
          </a:p>
        </p:txBody>
      </p:sp>
      <p:sp>
        <p:nvSpPr>
          <p:cNvPr id="2" name="Retângulo 1"/>
          <p:cNvSpPr/>
          <p:nvPr/>
        </p:nvSpPr>
        <p:spPr>
          <a:xfrm>
            <a:off x="625639" y="1912233"/>
            <a:ext cx="10728159" cy="5001369"/>
          </a:xfrm>
          <a:prstGeom prst="rect">
            <a:avLst/>
          </a:prstGeom>
        </p:spPr>
        <p:txBody>
          <a:bodyPr wrap="square">
            <a:spAutoFit/>
          </a:bodyPr>
          <a:lstStyle/>
          <a:p>
            <a:pPr marL="457200" indent="-457200">
              <a:buFont typeface="Wingdings" panose="05000000000000000000" pitchFamily="2" charset="2"/>
              <a:buChar char="ü"/>
            </a:pPr>
            <a:r>
              <a:rPr lang="pt-BR" sz="3200" dirty="0">
                <a:latin typeface="Arial" pitchFamily="34" charset="0"/>
                <a:cs typeface="Arial" pitchFamily="34" charset="0"/>
              </a:rPr>
              <a:t>Na aba “</a:t>
            </a:r>
            <a:r>
              <a:rPr lang="pt-BR" sz="3200" b="1" dirty="0">
                <a:latin typeface="Arial" pitchFamily="34" charset="0"/>
                <a:cs typeface="Arial" pitchFamily="34" charset="0"/>
              </a:rPr>
              <a:t>Projetos”</a:t>
            </a:r>
            <a:r>
              <a:rPr lang="pt-BR" sz="3200" dirty="0">
                <a:latin typeface="Arial" pitchFamily="34" charset="0"/>
                <a:cs typeface="Arial" pitchFamily="34" charset="0"/>
              </a:rPr>
              <a:t> / Escolher o tipo de projeto (em que está atuando como bolsista) / Indicar o nome do projeto / Em “Descrição” constar um pequeno resumo do projeto / Em “Equipe” inserir os nomes dos participantes do projeto e indicar o coordenador / Proceder preenchimento</a:t>
            </a:r>
          </a:p>
          <a:p>
            <a:pPr marL="457200" indent="-457200">
              <a:buFont typeface="Wingdings" panose="05000000000000000000" pitchFamily="2" charset="2"/>
              <a:buChar char="ü"/>
            </a:pPr>
            <a:r>
              <a:rPr lang="pt-BR" sz="3200" dirty="0">
                <a:latin typeface="Arial" pitchFamily="34" charset="0"/>
                <a:cs typeface="Arial" pitchFamily="34" charset="0"/>
              </a:rPr>
              <a:t>É possível vincular produções realizadas durante a atuação no projeto incluindo item em “Titulo da produção”</a:t>
            </a:r>
          </a:p>
          <a:p>
            <a:r>
              <a:rPr lang="pt-BR" sz="3100" dirty="0">
                <a:latin typeface="Arial" pitchFamily="34" charset="0"/>
                <a:cs typeface="Arial" pitchFamily="34" charset="0"/>
              </a:rPr>
              <a:t> </a:t>
            </a:r>
            <a:endParaRPr lang="pt-BR" sz="3000" dirty="0">
              <a:latin typeface="Arial" pitchFamily="34" charset="0"/>
              <a:cs typeface="Arial" pitchFamily="34" charset="0"/>
            </a:endParaRPr>
          </a:p>
        </p:txBody>
      </p:sp>
    </p:spTree>
    <p:extLst>
      <p:ext uri="{BB962C8B-B14F-4D97-AF65-F5344CB8AC3E}">
        <p14:creationId xmlns:p14="http://schemas.microsoft.com/office/powerpoint/2010/main" val="1460707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56</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PARTICIPAÇÃO EM LIGA ACADÊMICA</a:t>
            </a:r>
          </a:p>
        </p:txBody>
      </p:sp>
      <p:sp>
        <p:nvSpPr>
          <p:cNvPr id="2" name="Retângulo 1"/>
          <p:cNvSpPr/>
          <p:nvPr/>
        </p:nvSpPr>
        <p:spPr>
          <a:xfrm>
            <a:off x="625641" y="1864872"/>
            <a:ext cx="10728159" cy="3539430"/>
          </a:xfrm>
          <a:prstGeom prst="rect">
            <a:avLst/>
          </a:prstGeom>
        </p:spPr>
        <p:txBody>
          <a:bodyPr wrap="square">
            <a:spAutoFit/>
          </a:bodyPr>
          <a:lstStyle/>
          <a:p>
            <a:r>
              <a:rPr lang="pt-BR" sz="3200" dirty="0">
                <a:latin typeface="Arial" pitchFamily="34" charset="0"/>
                <a:cs typeface="Arial" pitchFamily="34" charset="0"/>
              </a:rPr>
              <a:t>Atuação / Atuação profissional / escolher a</a:t>
            </a:r>
            <a:br>
              <a:rPr lang="pt-BR" sz="3200" dirty="0">
                <a:latin typeface="Arial" pitchFamily="34" charset="0"/>
                <a:cs typeface="Arial" pitchFamily="34" charset="0"/>
              </a:rPr>
            </a:br>
            <a:r>
              <a:rPr lang="pt-BR" sz="3200" dirty="0">
                <a:latin typeface="Arial" pitchFamily="34" charset="0"/>
                <a:cs typeface="Arial" pitchFamily="34" charset="0"/>
              </a:rPr>
              <a:t>instituição a que se tem vínculo / Atividades / Incluir novo item / Em “Natureza da atividade” escolher “Extensão universitária” – proceder preenchimento / Em “Atividade de extensão realizada” colocar a atividade exercida na liga. Exemplo: Membro da liga acadêmica de fisioterapia...</a:t>
            </a:r>
          </a:p>
          <a:p>
            <a:r>
              <a:rPr lang="pt-BR" sz="3200" b="1" dirty="0">
                <a:latin typeface="Arial" pitchFamily="34" charset="0"/>
                <a:cs typeface="Arial" pitchFamily="34" charset="0"/>
              </a:rPr>
              <a:t>Salvar</a:t>
            </a:r>
          </a:p>
        </p:txBody>
      </p:sp>
    </p:spTree>
    <p:extLst>
      <p:ext uri="{BB962C8B-B14F-4D97-AF65-F5344CB8AC3E}">
        <p14:creationId xmlns:p14="http://schemas.microsoft.com/office/powerpoint/2010/main" val="169873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57</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PROJETOS</a:t>
            </a:r>
          </a:p>
        </p:txBody>
      </p:sp>
      <p:sp>
        <p:nvSpPr>
          <p:cNvPr id="2" name="Retângulo 1"/>
          <p:cNvSpPr/>
          <p:nvPr/>
        </p:nvSpPr>
        <p:spPr>
          <a:xfrm>
            <a:off x="625641" y="3745475"/>
            <a:ext cx="10728159" cy="2554545"/>
          </a:xfrm>
          <a:prstGeom prst="rect">
            <a:avLst/>
          </a:prstGeom>
        </p:spPr>
        <p:txBody>
          <a:bodyPr wrap="square">
            <a:spAutoFit/>
          </a:bodyPr>
          <a:lstStyle/>
          <a:p>
            <a:pPr algn="just"/>
            <a:r>
              <a:rPr lang="pt-BR" sz="3200" dirty="0">
                <a:latin typeface="Arial" pitchFamily="34" charset="0"/>
                <a:cs typeface="Arial" pitchFamily="34" charset="0"/>
              </a:rPr>
              <a:t>Os projetos deverão estar vinculados às instituições e informados os dados: nome do projeto, descrição, se está em andamento ou concluído, quem faz parte da equipe do projeto, os alunos envolvidos, a produção e as orientações. </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40" y="1260726"/>
            <a:ext cx="10728159" cy="216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91" t="5664" r="3090" b="5415"/>
          <a:stretch/>
        </p:blipFill>
        <p:spPr bwMode="auto">
          <a:xfrm>
            <a:off x="3209026" y="2096219"/>
            <a:ext cx="3252159" cy="125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057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58</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PROJETOS DE EXTENSÃO</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139622"/>
            <a:ext cx="11002680" cy="52167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318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59</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PRODUÇÕES</a:t>
            </a:r>
          </a:p>
        </p:txBody>
      </p:sp>
      <p:sp>
        <p:nvSpPr>
          <p:cNvPr id="2" name="Retângulo 1"/>
          <p:cNvSpPr/>
          <p:nvPr/>
        </p:nvSpPr>
        <p:spPr>
          <a:xfrm>
            <a:off x="398910" y="5151815"/>
            <a:ext cx="11181620" cy="1569660"/>
          </a:xfrm>
          <a:prstGeom prst="rect">
            <a:avLst/>
          </a:prstGeom>
        </p:spPr>
        <p:txBody>
          <a:bodyPr wrap="square">
            <a:spAutoFit/>
          </a:bodyPr>
          <a:lstStyle/>
          <a:p>
            <a:pPr algn="just"/>
            <a:r>
              <a:rPr lang="pt-BR" sz="2400" dirty="0">
                <a:latin typeface="Arial" pitchFamily="34" charset="0"/>
                <a:cs typeface="Arial" pitchFamily="34" charset="0"/>
              </a:rPr>
              <a:t>A apresentação de trabalhos e palestra (inclui as participações em simpósios não informadas em eventos e aulas ministradas em outros cursos) </a:t>
            </a:r>
          </a:p>
          <a:p>
            <a:pPr algn="just"/>
            <a:r>
              <a:rPr lang="pt-BR" sz="2400" dirty="0">
                <a:latin typeface="Arial" pitchFamily="34" charset="0"/>
                <a:cs typeface="Arial" pitchFamily="34" charset="0"/>
              </a:rPr>
              <a:t>Artigos publicados em revistas sem ISSN devem constar em “Outra produção bibliográfica”</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10" y="1868488"/>
            <a:ext cx="11181620" cy="325596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10" y="1044372"/>
            <a:ext cx="11181620" cy="78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169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a:t>
            </a:fld>
            <a:endParaRPr lang="pt-BR"/>
          </a:p>
        </p:txBody>
      </p:sp>
      <p:sp>
        <p:nvSpPr>
          <p:cNvPr id="5" name="CaixaDeTexto 4">
            <a:extLst>
              <a:ext uri="{FF2B5EF4-FFF2-40B4-BE49-F238E27FC236}">
                <a16:creationId xmlns:a16="http://schemas.microsoft.com/office/drawing/2014/main" id="{D73A4C2A-5400-E347-B91C-4929F82FB75A}"/>
              </a:ext>
            </a:extLst>
          </p:cNvPr>
          <p:cNvSpPr txBox="1"/>
          <p:nvPr/>
        </p:nvSpPr>
        <p:spPr>
          <a:xfrm>
            <a:off x="769256" y="1692443"/>
            <a:ext cx="10011039" cy="1077218"/>
          </a:xfrm>
          <a:prstGeom prst="rect">
            <a:avLst/>
          </a:prstGeom>
          <a:noFill/>
        </p:spPr>
        <p:txBody>
          <a:bodyPr wrap="square" rtlCol="0">
            <a:spAutoFit/>
          </a:bodyPr>
          <a:lstStyle/>
          <a:p>
            <a:pPr lvl="0" algn="ctr" eaLnBrk="0" fontAlgn="base" hangingPunct="0">
              <a:spcBef>
                <a:spcPct val="20000"/>
              </a:spcBef>
              <a:spcAft>
                <a:spcPct val="0"/>
              </a:spcAft>
            </a:pPr>
            <a:r>
              <a:rPr lang="pt-BR" altLang="pt-BR" sz="3200" dirty="0">
                <a:latin typeface="Arial" pitchFamily="34" charset="0"/>
                <a:cs typeface="Arial" pitchFamily="34" charset="0"/>
              </a:rPr>
              <a:t>Para criar o currículo na plataforma lattes é preciso cadastrar-se</a:t>
            </a: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7" y="477616"/>
            <a:ext cx="10011038"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CADASTRO</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49" y="2941613"/>
            <a:ext cx="9893346" cy="36366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Conector de seta reta 3"/>
          <p:cNvCxnSpPr/>
          <p:nvPr/>
        </p:nvCxnSpPr>
        <p:spPr>
          <a:xfrm flipH="1">
            <a:off x="9580145" y="2305832"/>
            <a:ext cx="1123950" cy="1562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342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60</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PRODUÇÕES</a:t>
            </a:r>
          </a:p>
        </p:txBody>
      </p:sp>
      <p:sp>
        <p:nvSpPr>
          <p:cNvPr id="2" name="Retângulo 1"/>
          <p:cNvSpPr/>
          <p:nvPr/>
        </p:nvSpPr>
        <p:spPr>
          <a:xfrm>
            <a:off x="398910" y="1044372"/>
            <a:ext cx="11181620" cy="5693866"/>
          </a:xfrm>
          <a:prstGeom prst="rect">
            <a:avLst/>
          </a:prstGeom>
        </p:spPr>
        <p:txBody>
          <a:bodyPr wrap="square">
            <a:spAutoFit/>
          </a:bodyPr>
          <a:lstStyle/>
          <a:p>
            <a:r>
              <a:rPr lang="pt-BR" sz="2800" dirty="0">
                <a:latin typeface="Arial" pitchFamily="34" charset="0"/>
                <a:cs typeface="Arial" pitchFamily="34" charset="0"/>
              </a:rPr>
              <a:t>IMPORTANTE → Identificar a categoria da produção</a:t>
            </a:r>
          </a:p>
          <a:p>
            <a:r>
              <a:rPr lang="pt-BR" sz="2800" dirty="0">
                <a:latin typeface="Arial" pitchFamily="34" charset="0"/>
                <a:cs typeface="Arial" pitchFamily="34" charset="0"/>
              </a:rPr>
              <a:t>É necessário selecionar a natureza do material e geralmente é solicitado incluir informações sobre:</a:t>
            </a:r>
          </a:p>
          <a:p>
            <a:pPr marL="457200" indent="-457200">
              <a:buFont typeface="Wingdings" pitchFamily="2" charset="2"/>
              <a:buChar char="ü"/>
            </a:pPr>
            <a:r>
              <a:rPr lang="pt-BR" sz="2800" dirty="0">
                <a:latin typeface="Arial" pitchFamily="34" charset="0"/>
                <a:cs typeface="Arial" pitchFamily="34" charset="0"/>
              </a:rPr>
              <a:t>Título: título do material didático ou instrucional;</a:t>
            </a:r>
          </a:p>
          <a:p>
            <a:pPr marL="457200" indent="-457200">
              <a:buFont typeface="Wingdings" pitchFamily="2" charset="2"/>
              <a:buChar char="ü"/>
            </a:pPr>
            <a:r>
              <a:rPr lang="pt-BR" sz="2800" dirty="0">
                <a:latin typeface="Arial" pitchFamily="34" charset="0"/>
                <a:cs typeface="Arial" pitchFamily="34" charset="0"/>
              </a:rPr>
              <a:t>Ano: ano de produção do material didático ou instrucional; </a:t>
            </a:r>
          </a:p>
          <a:p>
            <a:pPr marL="457200" indent="-457200">
              <a:buFont typeface="Wingdings" pitchFamily="2" charset="2"/>
              <a:buChar char="ü"/>
            </a:pPr>
            <a:r>
              <a:rPr lang="pt-BR" sz="2800" dirty="0">
                <a:latin typeface="Arial" pitchFamily="34" charset="0"/>
                <a:cs typeface="Arial" pitchFamily="34" charset="0"/>
              </a:rPr>
              <a:t>País: país de produção do material didático ou instrucional; </a:t>
            </a:r>
          </a:p>
          <a:p>
            <a:pPr marL="457200" indent="-457200">
              <a:buFont typeface="Wingdings" pitchFamily="2" charset="2"/>
              <a:buChar char="ü"/>
            </a:pPr>
            <a:r>
              <a:rPr lang="pt-BR" sz="2800" dirty="0">
                <a:latin typeface="Arial" pitchFamily="34" charset="0"/>
                <a:cs typeface="Arial" pitchFamily="34" charset="0"/>
              </a:rPr>
              <a:t>Idioma: idioma em que o material foi produzido;</a:t>
            </a:r>
          </a:p>
          <a:p>
            <a:pPr marL="457200" indent="-457200">
              <a:buFont typeface="Wingdings" pitchFamily="2" charset="2"/>
              <a:buChar char="ü"/>
            </a:pPr>
            <a:r>
              <a:rPr lang="pt-BR" sz="2800" dirty="0">
                <a:latin typeface="Arial" pitchFamily="34" charset="0"/>
                <a:cs typeface="Arial" pitchFamily="34" charset="0"/>
              </a:rPr>
              <a:t>Meio de divulgação;</a:t>
            </a:r>
          </a:p>
          <a:p>
            <a:pPr marL="457200" indent="-457200">
              <a:buFont typeface="Wingdings" pitchFamily="2" charset="2"/>
              <a:buChar char="ü"/>
            </a:pPr>
            <a:r>
              <a:rPr lang="pt-BR" sz="2800" dirty="0">
                <a:latin typeface="Arial" pitchFamily="34" charset="0"/>
                <a:cs typeface="Arial" pitchFamily="34" charset="0"/>
              </a:rPr>
              <a:t>Home </a:t>
            </a:r>
            <a:r>
              <a:rPr lang="pt-BR" sz="2800" dirty="0" err="1">
                <a:latin typeface="Arial" pitchFamily="34" charset="0"/>
                <a:cs typeface="Arial" pitchFamily="34" charset="0"/>
              </a:rPr>
              <a:t>page</a:t>
            </a:r>
            <a:r>
              <a:rPr lang="pt-BR" sz="2800" dirty="0">
                <a:latin typeface="Arial" pitchFamily="34" charset="0"/>
                <a:cs typeface="Arial" pitchFamily="34" charset="0"/>
              </a:rPr>
              <a:t> do trabalho (URL) (se existir);</a:t>
            </a:r>
          </a:p>
          <a:p>
            <a:pPr marL="457200" indent="-457200">
              <a:buFont typeface="Wingdings" pitchFamily="2" charset="2"/>
              <a:buChar char="ü"/>
            </a:pPr>
            <a:r>
              <a:rPr lang="pt-BR" sz="2800" dirty="0">
                <a:latin typeface="Arial" pitchFamily="34" charset="0"/>
                <a:cs typeface="Arial" pitchFamily="34" charset="0"/>
              </a:rPr>
              <a:t>É um dos 5 trabalhos mais relevantes de sua produção? (5 trabalhos mais relevantes naquele tipo de produção);</a:t>
            </a:r>
          </a:p>
          <a:p>
            <a:pPr marL="457200" indent="-457200">
              <a:buFont typeface="Wingdings" pitchFamily="2" charset="2"/>
              <a:buChar char="ü"/>
            </a:pPr>
            <a:r>
              <a:rPr lang="pt-BR" sz="2800" dirty="0">
                <a:latin typeface="Arial" pitchFamily="34" charset="0"/>
                <a:cs typeface="Arial" pitchFamily="34" charset="0"/>
              </a:rPr>
              <a:t>Finalidade: Finalidade da produção do material didático ou instrucional.</a:t>
            </a:r>
          </a:p>
        </p:txBody>
      </p:sp>
    </p:spTree>
    <p:extLst>
      <p:ext uri="{BB962C8B-B14F-4D97-AF65-F5344CB8AC3E}">
        <p14:creationId xmlns:p14="http://schemas.microsoft.com/office/powerpoint/2010/main" val="2832915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61</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5 TRABALHOS MAIS RELEVANTES</a:t>
            </a:r>
          </a:p>
        </p:txBody>
      </p:sp>
      <p:sp>
        <p:nvSpPr>
          <p:cNvPr id="2" name="Retângulo 1"/>
          <p:cNvSpPr/>
          <p:nvPr/>
        </p:nvSpPr>
        <p:spPr>
          <a:xfrm>
            <a:off x="398910" y="1044372"/>
            <a:ext cx="11181620" cy="5509200"/>
          </a:xfrm>
          <a:prstGeom prst="rect">
            <a:avLst/>
          </a:prstGeom>
        </p:spPr>
        <p:txBody>
          <a:bodyPr wrap="square">
            <a:spAutoFit/>
          </a:bodyPr>
          <a:lstStyle/>
          <a:p>
            <a:r>
              <a:rPr lang="pt-BR" sz="3200" b="1" dirty="0">
                <a:latin typeface="Arial" pitchFamily="34" charset="0"/>
                <a:cs typeface="Arial" pitchFamily="34" charset="0"/>
              </a:rPr>
              <a:t>Como escolher:</a:t>
            </a:r>
            <a:br>
              <a:rPr lang="pt-BR" sz="3200" dirty="0">
                <a:latin typeface="Arial" pitchFamily="34" charset="0"/>
                <a:cs typeface="Arial" pitchFamily="34" charset="0"/>
              </a:rPr>
            </a:br>
            <a:endParaRPr lang="pt-BR" sz="3200" dirty="0">
              <a:latin typeface="Arial" pitchFamily="34" charset="0"/>
              <a:cs typeface="Arial" pitchFamily="34" charset="0"/>
            </a:endParaRPr>
          </a:p>
          <a:p>
            <a:pPr marL="457200" indent="-457200">
              <a:buFont typeface="Wingdings" pitchFamily="2" charset="2"/>
              <a:buChar char="ü"/>
            </a:pPr>
            <a:r>
              <a:rPr lang="pt-BR" sz="3200" dirty="0">
                <a:latin typeface="Arial" pitchFamily="34" charset="0"/>
                <a:cs typeface="Arial" pitchFamily="34" charset="0"/>
              </a:rPr>
              <a:t>Artigos publicados em periódicos com </a:t>
            </a:r>
            <a:r>
              <a:rPr lang="pt-BR" sz="3200" dirty="0" err="1">
                <a:latin typeface="Arial" pitchFamily="34" charset="0"/>
                <a:cs typeface="Arial" pitchFamily="34" charset="0"/>
              </a:rPr>
              <a:t>Qualis</a:t>
            </a:r>
            <a:r>
              <a:rPr lang="pt-BR" sz="3200" dirty="0">
                <a:latin typeface="Arial" pitchFamily="34" charset="0"/>
                <a:cs typeface="Arial" pitchFamily="34" charset="0"/>
              </a:rPr>
              <a:t> (A1 e A2) ou indexados na </a:t>
            </a:r>
            <a:r>
              <a:rPr lang="pt-BR" sz="3200" dirty="0" err="1">
                <a:latin typeface="Arial" pitchFamily="34" charset="0"/>
                <a:cs typeface="Arial" pitchFamily="34" charset="0"/>
              </a:rPr>
              <a:t>Scopus</a:t>
            </a:r>
            <a:r>
              <a:rPr lang="pt-BR" sz="3200" dirty="0">
                <a:latin typeface="Arial" pitchFamily="34" charset="0"/>
                <a:cs typeface="Arial" pitchFamily="34" charset="0"/>
              </a:rPr>
              <a:t>, Web </a:t>
            </a:r>
            <a:r>
              <a:rPr lang="pt-BR" sz="3200" dirty="0" err="1">
                <a:latin typeface="Arial" pitchFamily="34" charset="0"/>
                <a:cs typeface="Arial" pitchFamily="34" charset="0"/>
              </a:rPr>
              <a:t>of</a:t>
            </a:r>
            <a:r>
              <a:rPr lang="pt-BR" sz="3200" dirty="0">
                <a:latin typeface="Arial" pitchFamily="34" charset="0"/>
                <a:cs typeface="Arial" pitchFamily="34" charset="0"/>
              </a:rPr>
              <a:t> Science, JCR;</a:t>
            </a:r>
          </a:p>
          <a:p>
            <a:pPr marL="457200" indent="-457200">
              <a:buFont typeface="Wingdings" pitchFamily="2" charset="2"/>
              <a:buChar char="ü"/>
            </a:pPr>
            <a:r>
              <a:rPr lang="pt-BR" sz="3200" dirty="0">
                <a:latin typeface="Arial" pitchFamily="34" charset="0"/>
                <a:cs typeface="Arial" pitchFamily="34" charset="0"/>
              </a:rPr>
              <a:t>Livros ou capítulos de livros;</a:t>
            </a:r>
          </a:p>
          <a:p>
            <a:pPr marL="457200" indent="-457200">
              <a:buFont typeface="Wingdings" pitchFamily="2" charset="2"/>
              <a:buChar char="ü"/>
            </a:pPr>
            <a:r>
              <a:rPr lang="pt-BR" sz="3200" dirty="0">
                <a:latin typeface="Arial" pitchFamily="34" charset="0"/>
                <a:cs typeface="Arial" pitchFamily="34" charset="0"/>
              </a:rPr>
              <a:t>Produções mais citadas; </a:t>
            </a:r>
          </a:p>
          <a:p>
            <a:pPr marL="457200" indent="-457200">
              <a:buFont typeface="Wingdings" pitchFamily="2" charset="2"/>
              <a:buChar char="ü"/>
            </a:pPr>
            <a:r>
              <a:rPr lang="pt-BR" sz="3200" dirty="0">
                <a:latin typeface="Arial" pitchFamily="34" charset="0"/>
                <a:cs typeface="Arial" pitchFamily="34" charset="0"/>
              </a:rPr>
              <a:t>Produções premiadas;</a:t>
            </a:r>
          </a:p>
          <a:p>
            <a:pPr marL="457200" indent="-457200">
              <a:buFont typeface="Wingdings" pitchFamily="2" charset="2"/>
              <a:buChar char="ü"/>
            </a:pPr>
            <a:r>
              <a:rPr lang="pt-BR" sz="3200" dirty="0">
                <a:latin typeface="Arial" pitchFamily="34" charset="0"/>
                <a:cs typeface="Arial" pitchFamily="34" charset="0"/>
              </a:rPr>
              <a:t>Curso ou oficina ministrados;</a:t>
            </a:r>
          </a:p>
          <a:p>
            <a:pPr marL="457200" indent="-457200">
              <a:buFont typeface="Wingdings" pitchFamily="2" charset="2"/>
              <a:buChar char="ü"/>
            </a:pPr>
            <a:r>
              <a:rPr lang="pt-BR" sz="3200" dirty="0">
                <a:latin typeface="Arial" pitchFamily="34" charset="0"/>
                <a:cs typeface="Arial" pitchFamily="34" charset="0"/>
              </a:rPr>
              <a:t>Traduções publicadas;</a:t>
            </a:r>
          </a:p>
          <a:p>
            <a:pPr marL="457200" indent="-457200">
              <a:buFont typeface="Wingdings" pitchFamily="2" charset="2"/>
              <a:buChar char="ü"/>
            </a:pPr>
            <a:r>
              <a:rPr lang="pt-BR" sz="3200" dirty="0">
                <a:latin typeface="Arial" pitchFamily="34" charset="0"/>
                <a:cs typeface="Arial" pitchFamily="34" charset="0"/>
              </a:rPr>
              <a:t>Atividades e produções importantes para seu campo de atuação.</a:t>
            </a:r>
          </a:p>
        </p:txBody>
      </p:sp>
    </p:spTree>
    <p:extLst>
      <p:ext uri="{BB962C8B-B14F-4D97-AF65-F5344CB8AC3E}">
        <p14:creationId xmlns:p14="http://schemas.microsoft.com/office/powerpoint/2010/main" val="3802677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62</a:t>
            </a:fld>
            <a:endParaRPr lang="pt-BR"/>
          </a:p>
        </p:txBody>
      </p:sp>
      <p:sp>
        <p:nvSpPr>
          <p:cNvPr id="3" name="Retângulo 2"/>
          <p:cNvSpPr/>
          <p:nvPr/>
        </p:nvSpPr>
        <p:spPr>
          <a:xfrm>
            <a:off x="398910"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PRODUÇÕES</a:t>
            </a:r>
          </a:p>
          <a:p>
            <a:pPr algn="ctr"/>
            <a:r>
              <a:rPr lang="pt-BR" sz="4000" b="1" dirty="0">
                <a:latin typeface="Arial" pitchFamily="34" charset="0"/>
                <a:cs typeface="Arial" pitchFamily="34" charset="0"/>
              </a:rPr>
              <a:t>PRODUÇÃO BIBLIOGRÁFICA</a:t>
            </a:r>
          </a:p>
        </p:txBody>
      </p:sp>
      <p:sp>
        <p:nvSpPr>
          <p:cNvPr id="2" name="Retângulo 1"/>
          <p:cNvSpPr/>
          <p:nvPr/>
        </p:nvSpPr>
        <p:spPr>
          <a:xfrm>
            <a:off x="666750" y="5464151"/>
            <a:ext cx="10913780" cy="1200329"/>
          </a:xfrm>
          <a:prstGeom prst="rect">
            <a:avLst/>
          </a:prstGeom>
        </p:spPr>
        <p:txBody>
          <a:bodyPr wrap="square">
            <a:spAutoFit/>
          </a:bodyPr>
          <a:lstStyle/>
          <a:p>
            <a:r>
              <a:rPr lang="pt-BR" sz="2400" dirty="0">
                <a:latin typeface="Arial" pitchFamily="34" charset="0"/>
                <a:cs typeface="Arial" pitchFamily="34" charset="0"/>
              </a:rPr>
              <a:t>O menu “Ajuda” do site define cada tipo, verifique “Módulo bibliográfica”:</a:t>
            </a:r>
          </a:p>
          <a:p>
            <a:r>
              <a:rPr lang="pt-BR" sz="2400" dirty="0">
                <a:latin typeface="Arial" pitchFamily="34" charset="0"/>
                <a:cs typeface="Arial" pitchFamily="34" charset="0"/>
              </a:rPr>
              <a:t>http://ajuda.cnpq.br/index.php/M%C3%B3dulo_Produ%C3%A7%C3%A3o_Bibliogr%C3%A1fica</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701139"/>
            <a:ext cx="10687050" cy="376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ector de seta reta 4"/>
          <p:cNvCxnSpPr/>
          <p:nvPr/>
        </p:nvCxnSpPr>
        <p:spPr>
          <a:xfrm flipH="1">
            <a:off x="10026105" y="2420663"/>
            <a:ext cx="948283" cy="3783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484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63</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PRODUÇÃO BIBLIOGRÁFICA - ARTIGOS</a:t>
            </a:r>
          </a:p>
        </p:txBody>
      </p:sp>
      <p:sp>
        <p:nvSpPr>
          <p:cNvPr id="2" name="Retângulo 1"/>
          <p:cNvSpPr/>
          <p:nvPr/>
        </p:nvSpPr>
        <p:spPr>
          <a:xfrm>
            <a:off x="666750" y="1196951"/>
            <a:ext cx="10913780" cy="1384995"/>
          </a:xfrm>
          <a:prstGeom prst="rect">
            <a:avLst/>
          </a:prstGeom>
        </p:spPr>
        <p:txBody>
          <a:bodyPr wrap="square">
            <a:spAutoFit/>
          </a:bodyPr>
          <a:lstStyle/>
          <a:p>
            <a:r>
              <a:rPr lang="pt-BR" sz="2800" dirty="0">
                <a:latin typeface="Arial" pitchFamily="34" charset="0"/>
                <a:cs typeface="Arial" pitchFamily="34" charset="0"/>
              </a:rPr>
              <a:t>Informar o no. do DOI e o Lattes vai preencher os demais campos </a:t>
            </a:r>
            <a:br>
              <a:rPr lang="pt-BR" sz="2800" dirty="0">
                <a:latin typeface="Arial" pitchFamily="34" charset="0"/>
                <a:cs typeface="Arial" pitchFamily="34" charset="0"/>
              </a:rPr>
            </a:br>
            <a:r>
              <a:rPr lang="pt-BR" sz="2800" dirty="0">
                <a:latin typeface="Arial" pitchFamily="34" charset="0"/>
                <a:cs typeface="Arial" pitchFamily="34" charset="0"/>
              </a:rPr>
              <a:t>Para o caso de apresentar apenas o ISSN o Lattes mostra a revista sendo necessário preencher os demais campos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2715296"/>
            <a:ext cx="10698722" cy="364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177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64</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ARTIGOS</a:t>
            </a:r>
          </a:p>
        </p:txBody>
      </p:sp>
      <p:sp>
        <p:nvSpPr>
          <p:cNvPr id="2" name="Retângulo 1"/>
          <p:cNvSpPr/>
          <p:nvPr/>
        </p:nvSpPr>
        <p:spPr>
          <a:xfrm>
            <a:off x="666750" y="1167651"/>
            <a:ext cx="10913780" cy="1077218"/>
          </a:xfrm>
          <a:prstGeom prst="rect">
            <a:avLst/>
          </a:prstGeom>
        </p:spPr>
        <p:txBody>
          <a:bodyPr wrap="square">
            <a:spAutoFit/>
          </a:bodyPr>
          <a:lstStyle/>
          <a:p>
            <a:r>
              <a:rPr lang="pt-BR" sz="3200" dirty="0">
                <a:latin typeface="Arial" pitchFamily="34" charset="0"/>
                <a:cs typeface="Arial" pitchFamily="34" charset="0"/>
              </a:rPr>
              <a:t>Artigo aceito para publicação – digitar as informações referentes ao trabalho </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2251076"/>
            <a:ext cx="10401300" cy="416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984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65</a:t>
            </a:fld>
            <a:endParaRPr lang="pt-BR"/>
          </a:p>
        </p:txBody>
      </p:sp>
      <p:sp>
        <p:nvSpPr>
          <p:cNvPr id="3" name="Retângulo 2"/>
          <p:cNvSpPr/>
          <p:nvPr/>
        </p:nvSpPr>
        <p:spPr>
          <a:xfrm>
            <a:off x="398910" y="336486"/>
            <a:ext cx="11181620" cy="707886"/>
          </a:xfrm>
          <a:prstGeom prst="rect">
            <a:avLst/>
          </a:prstGeom>
        </p:spPr>
        <p:txBody>
          <a:bodyPr wrap="square">
            <a:spAutoFit/>
          </a:bodyPr>
          <a:lstStyle/>
          <a:p>
            <a:pPr algn="ctr"/>
            <a:r>
              <a:rPr lang="pt-BR" sz="4000" b="1" dirty="0">
                <a:latin typeface="Arial" pitchFamily="34" charset="0"/>
                <a:cs typeface="Arial" pitchFamily="34" charset="0"/>
              </a:rPr>
              <a:t>ARTIGOS</a:t>
            </a:r>
          </a:p>
        </p:txBody>
      </p:sp>
      <p:sp>
        <p:nvSpPr>
          <p:cNvPr id="2" name="Retângulo 1"/>
          <p:cNvSpPr/>
          <p:nvPr/>
        </p:nvSpPr>
        <p:spPr>
          <a:xfrm>
            <a:off x="666751" y="1167651"/>
            <a:ext cx="11148260" cy="1569660"/>
          </a:xfrm>
          <a:prstGeom prst="rect">
            <a:avLst/>
          </a:prstGeom>
        </p:spPr>
        <p:txBody>
          <a:bodyPr wrap="square">
            <a:spAutoFit/>
          </a:bodyPr>
          <a:lstStyle/>
          <a:p>
            <a:r>
              <a:rPr lang="pt-BR" sz="3200" dirty="0">
                <a:latin typeface="Arial" pitchFamily="34" charset="0"/>
                <a:cs typeface="Arial" pitchFamily="34" charset="0"/>
              </a:rPr>
              <a:t>Quando o artigo já estiver publicado, selecionar a opção que confirma o fato e o documento já passa automaticamente para “Artigos publicados” </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2737311"/>
            <a:ext cx="10687050" cy="361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212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66</a:t>
            </a:fld>
            <a:endParaRPr lang="pt-BR"/>
          </a:p>
        </p:txBody>
      </p:sp>
      <p:sp>
        <p:nvSpPr>
          <p:cNvPr id="3" name="Retângulo 2"/>
          <p:cNvSpPr/>
          <p:nvPr/>
        </p:nvSpPr>
        <p:spPr>
          <a:xfrm>
            <a:off x="398910"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PRODUÇÃO BIBLIOGRÁFICA – LIVRO OU CAPÍTULO</a:t>
            </a:r>
          </a:p>
        </p:txBody>
      </p:sp>
      <p:sp>
        <p:nvSpPr>
          <p:cNvPr id="2" name="Retângulo 1"/>
          <p:cNvSpPr/>
          <p:nvPr/>
        </p:nvSpPr>
        <p:spPr>
          <a:xfrm>
            <a:off x="666750" y="1659924"/>
            <a:ext cx="11148260" cy="584775"/>
          </a:xfrm>
          <a:prstGeom prst="rect">
            <a:avLst/>
          </a:prstGeom>
        </p:spPr>
        <p:txBody>
          <a:bodyPr wrap="square">
            <a:spAutoFit/>
          </a:bodyPr>
          <a:lstStyle/>
          <a:p>
            <a:r>
              <a:rPr lang="pt-BR" sz="3200" dirty="0">
                <a:latin typeface="Arial" pitchFamily="34" charset="0"/>
                <a:cs typeface="Arial" pitchFamily="34" charset="0"/>
              </a:rPr>
              <a:t>Havendo DOI OU ISBN, o Lattes facilita o preenchimento </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01" y="2332789"/>
            <a:ext cx="10479505" cy="402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92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67</a:t>
            </a:fld>
            <a:endParaRPr lang="pt-BR"/>
          </a:p>
        </p:txBody>
      </p:sp>
      <p:sp>
        <p:nvSpPr>
          <p:cNvPr id="3" name="Retângulo 2"/>
          <p:cNvSpPr/>
          <p:nvPr/>
        </p:nvSpPr>
        <p:spPr>
          <a:xfrm>
            <a:off x="398910" y="336486"/>
            <a:ext cx="11181620" cy="1323439"/>
          </a:xfrm>
          <a:prstGeom prst="rect">
            <a:avLst/>
          </a:prstGeom>
        </p:spPr>
        <p:txBody>
          <a:bodyPr wrap="square">
            <a:spAutoFit/>
          </a:bodyPr>
          <a:lstStyle/>
          <a:p>
            <a:pPr algn="ctr"/>
            <a:r>
              <a:rPr lang="pt-BR" sz="4000" b="1" dirty="0">
                <a:latin typeface="Arial" pitchFamily="34" charset="0"/>
                <a:cs typeface="Arial" pitchFamily="34" charset="0"/>
              </a:rPr>
              <a:t>PRODUÇÕES</a:t>
            </a:r>
          </a:p>
          <a:p>
            <a:pPr algn="ctr"/>
            <a:r>
              <a:rPr lang="pt-BR" sz="4000" dirty="0">
                <a:latin typeface="Arial" pitchFamily="34" charset="0"/>
                <a:cs typeface="Arial" pitchFamily="34" charset="0"/>
              </a:rPr>
              <a:t>OUTRA PRODUÇÃO BIBLIOGRÁFICA</a:t>
            </a:r>
          </a:p>
        </p:txBody>
      </p:sp>
      <p:sp>
        <p:nvSpPr>
          <p:cNvPr id="2" name="Retângulo 1"/>
          <p:cNvSpPr/>
          <p:nvPr/>
        </p:nvSpPr>
        <p:spPr>
          <a:xfrm>
            <a:off x="666750" y="1659924"/>
            <a:ext cx="11148260" cy="830997"/>
          </a:xfrm>
          <a:prstGeom prst="rect">
            <a:avLst/>
          </a:prstGeom>
        </p:spPr>
        <p:txBody>
          <a:bodyPr wrap="square">
            <a:spAutoFit/>
          </a:bodyPr>
          <a:lstStyle/>
          <a:p>
            <a:r>
              <a:rPr lang="pt-BR" sz="2400" dirty="0">
                <a:latin typeface="Arial" pitchFamily="34" charset="0"/>
                <a:cs typeface="Arial" pitchFamily="34" charset="0"/>
              </a:rPr>
              <a:t>Em outra produção bibliográfica informar TCC graduação, TCC especialização, dissertação e tese com possibilidade de inserir o link de acesso.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2490921"/>
            <a:ext cx="10521950" cy="386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832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68</a:t>
            </a:fld>
            <a:endParaRPr lang="pt-BR"/>
          </a:p>
        </p:txBody>
      </p:sp>
      <p:sp>
        <p:nvSpPr>
          <p:cNvPr id="3" name="Retângulo 2"/>
          <p:cNvSpPr/>
          <p:nvPr/>
        </p:nvSpPr>
        <p:spPr>
          <a:xfrm>
            <a:off x="0" y="336486"/>
            <a:ext cx="12192000" cy="707886"/>
          </a:xfrm>
          <a:prstGeom prst="rect">
            <a:avLst/>
          </a:prstGeom>
        </p:spPr>
        <p:txBody>
          <a:bodyPr wrap="square">
            <a:spAutoFit/>
          </a:bodyPr>
          <a:lstStyle/>
          <a:p>
            <a:pPr algn="ctr"/>
            <a:r>
              <a:rPr lang="pt-BR" sz="4000" dirty="0">
                <a:latin typeface="Arial" pitchFamily="34" charset="0"/>
                <a:cs typeface="Arial" pitchFamily="34" charset="0"/>
              </a:rPr>
              <a:t>OUTRA PRODUÇÃO BIBLIOGRÁFICA</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52" y="1044373"/>
            <a:ext cx="10798477" cy="531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522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69</a:t>
            </a:fld>
            <a:endParaRPr lang="pt-BR"/>
          </a:p>
        </p:txBody>
      </p:sp>
      <p:sp>
        <p:nvSpPr>
          <p:cNvPr id="3" name="Retângulo 2"/>
          <p:cNvSpPr/>
          <p:nvPr/>
        </p:nvSpPr>
        <p:spPr>
          <a:xfrm>
            <a:off x="0" y="336486"/>
            <a:ext cx="12192000" cy="707886"/>
          </a:xfrm>
          <a:prstGeom prst="rect">
            <a:avLst/>
          </a:prstGeom>
        </p:spPr>
        <p:txBody>
          <a:bodyPr wrap="square">
            <a:spAutoFit/>
          </a:bodyPr>
          <a:lstStyle/>
          <a:p>
            <a:pPr algn="ctr"/>
            <a:r>
              <a:rPr lang="pt-BR" sz="4000" b="1" dirty="0">
                <a:latin typeface="Arial" pitchFamily="34" charset="0"/>
                <a:cs typeface="Arial" pitchFamily="34" charset="0"/>
              </a:rPr>
              <a:t>PRODUÇÃO TÉCNICA</a:t>
            </a:r>
          </a:p>
        </p:txBody>
      </p:sp>
      <p:sp>
        <p:nvSpPr>
          <p:cNvPr id="2" name="Retângulo 1"/>
          <p:cNvSpPr/>
          <p:nvPr/>
        </p:nvSpPr>
        <p:spPr>
          <a:xfrm>
            <a:off x="792079" y="1515979"/>
            <a:ext cx="10607842" cy="4031873"/>
          </a:xfrm>
          <a:prstGeom prst="rect">
            <a:avLst/>
          </a:prstGeom>
        </p:spPr>
        <p:txBody>
          <a:bodyPr wrap="square">
            <a:spAutoFit/>
          </a:bodyPr>
          <a:lstStyle/>
          <a:p>
            <a:pPr algn="just"/>
            <a:r>
              <a:rPr lang="pt-BR" sz="3200" dirty="0">
                <a:latin typeface="Arial" pitchFamily="34" charset="0"/>
                <a:cs typeface="Arial" pitchFamily="34" charset="0"/>
              </a:rPr>
              <a:t>Agrupa informações a respeito do tipo  de produção realizada. Exemplos: softwares, produtos, processos técnicos, cartas, maquetes, editorações entre outros. </a:t>
            </a:r>
          </a:p>
          <a:p>
            <a:pPr algn="just"/>
            <a:r>
              <a:rPr lang="pt-BR" sz="3200" dirty="0">
                <a:latin typeface="Arial" pitchFamily="34" charset="0"/>
                <a:cs typeface="Arial" pitchFamily="34" charset="0"/>
              </a:rPr>
              <a:t>O menu “Ajuda” do site define cada tipo, verifique “Módulo técnica” em:</a:t>
            </a:r>
          </a:p>
          <a:p>
            <a:pPr algn="just"/>
            <a:r>
              <a:rPr lang="pt-BR" sz="3200" dirty="0">
                <a:latin typeface="Arial" pitchFamily="34" charset="0"/>
                <a:cs typeface="Arial" pitchFamily="34" charset="0"/>
              </a:rPr>
              <a:t>http://ajuda.cnpq.br/index.php/M%C3%B3dulo_Produ%C3%A7%C3%A3o_T%C3%A9cnica</a:t>
            </a:r>
          </a:p>
          <a:p>
            <a:pPr algn="just"/>
            <a:endParaRPr lang="pt-BR" sz="3200" dirty="0">
              <a:latin typeface="Arial" pitchFamily="34" charset="0"/>
              <a:cs typeface="Arial" pitchFamily="34" charset="0"/>
            </a:endParaRPr>
          </a:p>
        </p:txBody>
      </p:sp>
    </p:spTree>
    <p:extLst>
      <p:ext uri="{BB962C8B-B14F-4D97-AF65-F5344CB8AC3E}">
        <p14:creationId xmlns:p14="http://schemas.microsoft.com/office/powerpoint/2010/main" val="1053762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9962911"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PREENCHIMENTO DO FORMULÁRIO</a:t>
            </a: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65" y="1585986"/>
            <a:ext cx="9857001" cy="4992236"/>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Conector de seta reta 10"/>
          <p:cNvCxnSpPr/>
          <p:nvPr/>
        </p:nvCxnSpPr>
        <p:spPr>
          <a:xfrm flipH="1">
            <a:off x="8661233" y="2286000"/>
            <a:ext cx="978067" cy="13190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a:off x="845457" y="1626469"/>
            <a:ext cx="640443" cy="7928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655" y="5178776"/>
            <a:ext cx="3325089" cy="11652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277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70</a:t>
            </a:fld>
            <a:endParaRPr lang="pt-BR"/>
          </a:p>
        </p:txBody>
      </p:sp>
      <p:sp>
        <p:nvSpPr>
          <p:cNvPr id="3" name="Retângulo 2"/>
          <p:cNvSpPr/>
          <p:nvPr/>
        </p:nvSpPr>
        <p:spPr>
          <a:xfrm>
            <a:off x="0" y="336486"/>
            <a:ext cx="12192000" cy="707886"/>
          </a:xfrm>
          <a:prstGeom prst="rect">
            <a:avLst/>
          </a:prstGeom>
        </p:spPr>
        <p:txBody>
          <a:bodyPr wrap="square">
            <a:spAutoFit/>
          </a:bodyPr>
          <a:lstStyle/>
          <a:p>
            <a:pPr algn="ctr"/>
            <a:r>
              <a:rPr lang="pt-BR" sz="4000" b="1" dirty="0">
                <a:latin typeface="Arial" pitchFamily="34" charset="0"/>
                <a:cs typeface="Arial" pitchFamily="34" charset="0"/>
              </a:rPr>
              <a:t>PRODUÇÃO TÉCNICA</a:t>
            </a:r>
          </a:p>
        </p:txBody>
      </p:sp>
      <p:sp>
        <p:nvSpPr>
          <p:cNvPr id="2" name="Retângulo 1"/>
          <p:cNvSpPr/>
          <p:nvPr/>
        </p:nvSpPr>
        <p:spPr>
          <a:xfrm>
            <a:off x="745957" y="1116562"/>
            <a:ext cx="10607842" cy="2246769"/>
          </a:xfrm>
          <a:prstGeom prst="rect">
            <a:avLst/>
          </a:prstGeom>
        </p:spPr>
        <p:txBody>
          <a:bodyPr wrap="square">
            <a:spAutoFit/>
          </a:bodyPr>
          <a:lstStyle/>
          <a:p>
            <a:pPr algn="just"/>
            <a:r>
              <a:rPr lang="pt-BR" sz="2800" dirty="0">
                <a:latin typeface="Arial" pitchFamily="34" charset="0"/>
                <a:cs typeface="Arial" pitchFamily="34" charset="0"/>
              </a:rPr>
              <a:t>Entrevistas, mesas redondas, programas e comentários na mídia, </a:t>
            </a:r>
            <a:r>
              <a:rPr lang="pt-BR" sz="2800" dirty="0" err="1">
                <a:latin typeface="Arial" pitchFamily="34" charset="0"/>
                <a:cs typeface="Arial" pitchFamily="34" charset="0"/>
              </a:rPr>
              <a:t>lives</a:t>
            </a:r>
            <a:r>
              <a:rPr lang="pt-BR" sz="2800" dirty="0">
                <a:latin typeface="Arial" pitchFamily="34" charset="0"/>
                <a:cs typeface="Arial" pitchFamily="34" charset="0"/>
              </a:rPr>
              <a:t> (pode ser transmissão no </a:t>
            </a:r>
            <a:r>
              <a:rPr lang="pt-BR" sz="2800" dirty="0" err="1">
                <a:latin typeface="Arial" pitchFamily="34" charset="0"/>
                <a:cs typeface="Arial" pitchFamily="34" charset="0"/>
              </a:rPr>
              <a:t>instragram</a:t>
            </a:r>
            <a:r>
              <a:rPr lang="pt-BR" sz="2800" dirty="0">
                <a:latin typeface="Arial" pitchFamily="34" charset="0"/>
                <a:cs typeface="Arial" pitchFamily="34" charset="0"/>
              </a:rPr>
              <a:t>, </a:t>
            </a:r>
            <a:r>
              <a:rPr lang="pt-BR" sz="2800" dirty="0" err="1">
                <a:latin typeface="Arial" pitchFamily="34" charset="0"/>
                <a:cs typeface="Arial" pitchFamily="34" charset="0"/>
              </a:rPr>
              <a:t>youtube</a:t>
            </a:r>
            <a:r>
              <a:rPr lang="pt-BR" sz="2800" dirty="0">
                <a:latin typeface="Arial" pitchFamily="34" charset="0"/>
                <a:cs typeface="Arial" pitchFamily="34" charset="0"/>
              </a:rPr>
              <a:t>, </a:t>
            </a:r>
            <a:r>
              <a:rPr lang="pt-BR" sz="2800" dirty="0" err="1">
                <a:latin typeface="Arial" pitchFamily="34" charset="0"/>
                <a:cs typeface="Arial" pitchFamily="34" charset="0"/>
              </a:rPr>
              <a:t>facebook</a:t>
            </a:r>
            <a:r>
              <a:rPr lang="pt-BR" sz="2800" dirty="0">
                <a:latin typeface="Arial" pitchFamily="34" charset="0"/>
                <a:cs typeface="Arial" pitchFamily="34" charset="0"/>
              </a:rPr>
              <a:t>, </a:t>
            </a:r>
            <a:r>
              <a:rPr lang="pt-BR" sz="2800" dirty="0" err="1">
                <a:latin typeface="Arial" pitchFamily="34" charset="0"/>
                <a:cs typeface="Arial" pitchFamily="34" charset="0"/>
              </a:rPr>
              <a:t>podcast</a:t>
            </a:r>
            <a:r>
              <a:rPr lang="pt-BR" sz="2800" dirty="0">
                <a:latin typeface="Arial" pitchFamily="34" charset="0"/>
                <a:cs typeface="Arial" pitchFamily="34" charset="0"/>
              </a:rPr>
              <a:t>) quando estiver disponível em alguma mídia</a:t>
            </a:r>
          </a:p>
          <a:p>
            <a:pPr algn="just"/>
            <a:endParaRPr lang="pt-BR" sz="3200" dirty="0">
              <a:latin typeface="Arial" pitchFamily="34" charset="0"/>
              <a:cs typeface="Arial" pitchFamily="34" charset="0"/>
            </a:endParaRPr>
          </a:p>
          <a:p>
            <a:pPr algn="just"/>
            <a:endParaRPr lang="pt-BR" sz="2400" dirty="0">
              <a:latin typeface="Arial" pitchFamily="34" charset="0"/>
              <a:cs typeface="Arial" pitchFamily="34"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78" y="2529444"/>
            <a:ext cx="10561721" cy="38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02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71</a:t>
            </a:fld>
            <a:endParaRPr lang="pt-BR"/>
          </a:p>
        </p:txBody>
      </p:sp>
      <p:sp>
        <p:nvSpPr>
          <p:cNvPr id="3" name="Retângulo 2"/>
          <p:cNvSpPr/>
          <p:nvPr/>
        </p:nvSpPr>
        <p:spPr>
          <a:xfrm>
            <a:off x="0" y="336486"/>
            <a:ext cx="12192000" cy="1323439"/>
          </a:xfrm>
          <a:prstGeom prst="rect">
            <a:avLst/>
          </a:prstGeom>
        </p:spPr>
        <p:txBody>
          <a:bodyPr wrap="square">
            <a:spAutoFit/>
          </a:bodyPr>
          <a:lstStyle/>
          <a:p>
            <a:pPr algn="ctr"/>
            <a:r>
              <a:rPr lang="pt-BR" sz="4000" b="1" dirty="0">
                <a:latin typeface="Arial" pitchFamily="34" charset="0"/>
                <a:cs typeface="Arial" pitchFamily="34" charset="0"/>
              </a:rPr>
              <a:t>PRODUÇÕES </a:t>
            </a:r>
            <a:br>
              <a:rPr lang="pt-BR" sz="4000" b="1" dirty="0">
                <a:latin typeface="Arial" pitchFamily="34" charset="0"/>
                <a:cs typeface="Arial" pitchFamily="34" charset="0"/>
              </a:rPr>
            </a:br>
            <a:r>
              <a:rPr lang="pt-BR" sz="4000" dirty="0">
                <a:latin typeface="Arial" pitchFamily="34" charset="0"/>
                <a:cs typeface="Arial" pitchFamily="34" charset="0"/>
              </a:rPr>
              <a:t>OUTRA PRODUÇÃO ARTÍSTICA/CULTURAL </a:t>
            </a:r>
          </a:p>
        </p:txBody>
      </p:sp>
      <p:sp>
        <p:nvSpPr>
          <p:cNvPr id="2" name="Retângulo 1"/>
          <p:cNvSpPr/>
          <p:nvPr/>
        </p:nvSpPr>
        <p:spPr>
          <a:xfrm>
            <a:off x="745957" y="2269527"/>
            <a:ext cx="10607842" cy="4401205"/>
          </a:xfrm>
          <a:prstGeom prst="rect">
            <a:avLst/>
          </a:prstGeom>
        </p:spPr>
        <p:txBody>
          <a:bodyPr wrap="square">
            <a:spAutoFit/>
          </a:bodyPr>
          <a:lstStyle/>
          <a:p>
            <a:pPr marL="457200" indent="-457200" algn="just">
              <a:buFont typeface="Wingdings" pitchFamily="2" charset="2"/>
              <a:buChar char="ü"/>
            </a:pPr>
            <a:r>
              <a:rPr lang="pt-BR" sz="3200" dirty="0">
                <a:latin typeface="Arial" pitchFamily="34" charset="0"/>
                <a:cs typeface="Arial" pitchFamily="34" charset="0"/>
              </a:rPr>
              <a:t>Nesse módulo podem ser computadas as informações de: apresentação de obra artística, arranjo musical, composição musical, sonoplastia entre outros desde que devidamente comprovadas. </a:t>
            </a:r>
          </a:p>
          <a:p>
            <a:pPr marL="457200" indent="-457200" algn="just">
              <a:buFont typeface="Wingdings" pitchFamily="2" charset="2"/>
              <a:buChar char="ü"/>
            </a:pPr>
            <a:r>
              <a:rPr lang="pt-BR" sz="3200" dirty="0">
                <a:latin typeface="Arial" pitchFamily="34" charset="0"/>
                <a:cs typeface="Arial" pitchFamily="34" charset="0"/>
              </a:rPr>
              <a:t>Verifique menu “Ajuda”, “Módulo Produção Cultural”    http://ajuda.cnpq.br/index.php/M%C3%B3dulo_Produ%C3%A7%C3%A3o_cultural</a:t>
            </a:r>
          </a:p>
          <a:p>
            <a:pPr marL="457200" indent="-457200" algn="just">
              <a:buFont typeface="Wingdings" pitchFamily="2" charset="2"/>
              <a:buChar char="ü"/>
            </a:pPr>
            <a:endParaRPr lang="pt-BR" sz="3200" dirty="0">
              <a:latin typeface="Arial" pitchFamily="34" charset="0"/>
              <a:cs typeface="Arial" pitchFamily="34" charset="0"/>
            </a:endParaRP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5995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72</a:t>
            </a:fld>
            <a:endParaRPr lang="pt-BR"/>
          </a:p>
        </p:txBody>
      </p:sp>
      <p:sp>
        <p:nvSpPr>
          <p:cNvPr id="3" name="Retângulo 2"/>
          <p:cNvSpPr/>
          <p:nvPr/>
        </p:nvSpPr>
        <p:spPr>
          <a:xfrm>
            <a:off x="0" y="336486"/>
            <a:ext cx="12192000" cy="707886"/>
          </a:xfrm>
          <a:prstGeom prst="rect">
            <a:avLst/>
          </a:prstGeom>
        </p:spPr>
        <p:txBody>
          <a:bodyPr wrap="square">
            <a:spAutoFit/>
          </a:bodyPr>
          <a:lstStyle/>
          <a:p>
            <a:pPr algn="ctr"/>
            <a:r>
              <a:rPr lang="pt-BR" sz="4000" b="1" dirty="0">
                <a:latin typeface="Arial" pitchFamily="34" charset="0"/>
                <a:cs typeface="Arial" pitchFamily="34" charset="0"/>
              </a:rPr>
              <a:t>PATENTES E REGISTROS</a:t>
            </a:r>
            <a:endParaRPr lang="pt-BR" sz="4000" dirty="0">
              <a:latin typeface="Arial" pitchFamily="34" charset="0"/>
              <a:cs typeface="Arial" pitchFamily="34" charset="0"/>
            </a:endParaRPr>
          </a:p>
        </p:txBody>
      </p:sp>
      <p:sp>
        <p:nvSpPr>
          <p:cNvPr id="2" name="Retângulo 1"/>
          <p:cNvSpPr/>
          <p:nvPr/>
        </p:nvSpPr>
        <p:spPr>
          <a:xfrm>
            <a:off x="745957" y="2269527"/>
            <a:ext cx="10607842" cy="3477875"/>
          </a:xfrm>
          <a:prstGeom prst="rect">
            <a:avLst/>
          </a:prstGeom>
        </p:spPr>
        <p:txBody>
          <a:bodyPr wrap="square">
            <a:spAutoFit/>
          </a:bodyPr>
          <a:lstStyle/>
          <a:p>
            <a:pPr marL="457200" indent="-457200" algn="just">
              <a:buFont typeface="Wingdings" pitchFamily="2" charset="2"/>
              <a:buChar char="ü"/>
            </a:pPr>
            <a:r>
              <a:rPr lang="pt-BR" sz="2800" dirty="0">
                <a:latin typeface="Arial" pitchFamily="34" charset="0"/>
                <a:cs typeface="Arial" pitchFamily="34" charset="0"/>
              </a:rPr>
              <a:t>Nos preenchimentos referentes a Patentes e registros, </a:t>
            </a:r>
            <a:r>
              <a:rPr lang="pt-BR" sz="3200" dirty="0">
                <a:latin typeface="Arial" pitchFamily="34" charset="0"/>
                <a:cs typeface="Arial" pitchFamily="34" charset="0"/>
              </a:rPr>
              <a:t>inovação, educação e popularização de C&amp;T subsequentes, deve-se registrar conforme orientações de cada campo e observar os avisos que poderão auxiliar na atualização do currículo, enviando as atualizações para a plataforma. </a:t>
            </a:r>
          </a:p>
          <a:p>
            <a:pPr marL="457200" indent="-457200" algn="just">
              <a:buFont typeface="Wingdings" pitchFamily="2" charset="2"/>
              <a:buChar char="ü"/>
            </a:pPr>
            <a:endParaRPr lang="pt-BR" sz="3200" dirty="0">
              <a:latin typeface="Arial" pitchFamily="34" charset="0"/>
              <a:cs typeface="Arial" pitchFamily="34" charset="0"/>
            </a:endParaRPr>
          </a:p>
        </p:txBody>
      </p:sp>
    </p:spTree>
    <p:extLst>
      <p:ext uri="{BB962C8B-B14F-4D97-AF65-F5344CB8AC3E}">
        <p14:creationId xmlns:p14="http://schemas.microsoft.com/office/powerpoint/2010/main" val="3860963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73</a:t>
            </a:fld>
            <a:endParaRPr lang="pt-BR"/>
          </a:p>
        </p:txBody>
      </p:sp>
      <p:sp>
        <p:nvSpPr>
          <p:cNvPr id="3" name="Retângulo 2"/>
          <p:cNvSpPr/>
          <p:nvPr/>
        </p:nvSpPr>
        <p:spPr>
          <a:xfrm>
            <a:off x="0" y="336486"/>
            <a:ext cx="12192000" cy="707886"/>
          </a:xfrm>
          <a:prstGeom prst="rect">
            <a:avLst/>
          </a:prstGeom>
        </p:spPr>
        <p:txBody>
          <a:bodyPr wrap="square">
            <a:spAutoFit/>
          </a:bodyPr>
          <a:lstStyle/>
          <a:p>
            <a:pPr algn="ctr"/>
            <a:r>
              <a:rPr lang="pt-BR" sz="4000" b="1" dirty="0">
                <a:latin typeface="Arial" pitchFamily="34" charset="0"/>
                <a:cs typeface="Arial" pitchFamily="34" charset="0"/>
              </a:rPr>
              <a:t>INOVAÇÃO</a:t>
            </a:r>
            <a:endParaRPr lang="pt-BR" sz="4000" dirty="0">
              <a:latin typeface="Arial" pitchFamily="34" charset="0"/>
              <a:cs typeface="Arial" pitchFamily="34" charset="0"/>
            </a:endParaRPr>
          </a:p>
        </p:txBody>
      </p:sp>
      <p:sp>
        <p:nvSpPr>
          <p:cNvPr id="2" name="Retângulo 1"/>
          <p:cNvSpPr/>
          <p:nvPr/>
        </p:nvSpPr>
        <p:spPr>
          <a:xfrm>
            <a:off x="745957" y="1755177"/>
            <a:ext cx="10607842" cy="4462760"/>
          </a:xfrm>
          <a:prstGeom prst="rect">
            <a:avLst/>
          </a:prstGeom>
        </p:spPr>
        <p:txBody>
          <a:bodyPr wrap="square">
            <a:spAutoFit/>
          </a:bodyPr>
          <a:lstStyle/>
          <a:p>
            <a:pPr marL="457200" indent="-457200" algn="just">
              <a:buFont typeface="Wingdings" pitchFamily="2" charset="2"/>
              <a:buChar char="ü"/>
            </a:pPr>
            <a:r>
              <a:rPr lang="pt-BR" sz="3200" dirty="0">
                <a:latin typeface="Arial" pitchFamily="34" charset="0"/>
                <a:cs typeface="Arial" pitchFamily="34" charset="0"/>
              </a:rPr>
              <a:t>Em caso de possuir alguma atividade pertencente a esta área deve-se registrá-la obedecendo as orientações de cada campo </a:t>
            </a:r>
          </a:p>
          <a:p>
            <a:pPr marL="457200" indent="-457200" algn="just">
              <a:buFont typeface="Wingdings" pitchFamily="2" charset="2"/>
              <a:buChar char="ü"/>
            </a:pPr>
            <a:r>
              <a:rPr lang="pt-BR" sz="3200" dirty="0">
                <a:latin typeface="Arial" pitchFamily="34" charset="0"/>
                <a:cs typeface="Arial" pitchFamily="34" charset="0"/>
              </a:rPr>
              <a:t>Não é necessariamente um campo para novo registro, pode ser selecionado em outros campos (projetos, patentes e outros) </a:t>
            </a:r>
            <a:r>
              <a:rPr lang="pt-BR" sz="3200" b="1" dirty="0">
                <a:latin typeface="Arial" pitchFamily="34" charset="0"/>
                <a:cs typeface="Arial" pitchFamily="34" charset="0"/>
              </a:rPr>
              <a:t>bastando marcar “Sim” em “Possui potencial de inovação de produtos, processos ou serviços”</a:t>
            </a:r>
          </a:p>
          <a:p>
            <a:pPr marL="457200" indent="-457200" algn="just">
              <a:buFont typeface="Wingdings" pitchFamily="2" charset="2"/>
              <a:buChar char="ü"/>
            </a:pPr>
            <a:endParaRPr lang="pt-BR" sz="2800" dirty="0">
              <a:latin typeface="Arial" pitchFamily="34" charset="0"/>
              <a:cs typeface="Arial" pitchFamily="34" charset="0"/>
            </a:endParaRPr>
          </a:p>
        </p:txBody>
      </p:sp>
    </p:spTree>
    <p:extLst>
      <p:ext uri="{BB962C8B-B14F-4D97-AF65-F5344CB8AC3E}">
        <p14:creationId xmlns:p14="http://schemas.microsoft.com/office/powerpoint/2010/main" val="4078845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74</a:t>
            </a:fld>
            <a:endParaRPr lang="pt-BR"/>
          </a:p>
        </p:txBody>
      </p:sp>
      <p:sp>
        <p:nvSpPr>
          <p:cNvPr id="3" name="Retângulo 2"/>
          <p:cNvSpPr/>
          <p:nvPr/>
        </p:nvSpPr>
        <p:spPr>
          <a:xfrm>
            <a:off x="745956" y="336486"/>
            <a:ext cx="10804359" cy="707886"/>
          </a:xfrm>
          <a:prstGeom prst="rect">
            <a:avLst/>
          </a:prstGeom>
        </p:spPr>
        <p:txBody>
          <a:bodyPr wrap="square">
            <a:spAutoFit/>
          </a:bodyPr>
          <a:lstStyle/>
          <a:p>
            <a:pPr algn="ctr"/>
            <a:r>
              <a:rPr lang="pt-BR" sz="4000" b="1" dirty="0">
                <a:latin typeface="Arial" pitchFamily="34" charset="0"/>
                <a:cs typeface="Arial" pitchFamily="34" charset="0"/>
              </a:rPr>
              <a:t>EDUCAÇÃO E POPULARIZAÇÃO DE C&amp;T</a:t>
            </a:r>
          </a:p>
        </p:txBody>
      </p:sp>
      <p:sp>
        <p:nvSpPr>
          <p:cNvPr id="2" name="Retângulo 1"/>
          <p:cNvSpPr/>
          <p:nvPr/>
        </p:nvSpPr>
        <p:spPr>
          <a:xfrm>
            <a:off x="745957" y="1679766"/>
            <a:ext cx="5678906" cy="4462760"/>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Em caso de possuir</a:t>
            </a:r>
          </a:p>
          <a:p>
            <a:r>
              <a:rPr lang="pt-BR" sz="3200" dirty="0">
                <a:latin typeface="Arial" pitchFamily="34" charset="0"/>
                <a:cs typeface="Arial" pitchFamily="34" charset="0"/>
              </a:rPr>
              <a:t>     alguma atividade</a:t>
            </a:r>
          </a:p>
          <a:p>
            <a:r>
              <a:rPr lang="pt-BR" sz="3200" dirty="0">
                <a:latin typeface="Arial" pitchFamily="34" charset="0"/>
                <a:cs typeface="Arial" pitchFamily="34" charset="0"/>
              </a:rPr>
              <a:t>     pertencente à área</a:t>
            </a:r>
          </a:p>
          <a:p>
            <a:r>
              <a:rPr lang="pt-BR" sz="3200" dirty="0">
                <a:latin typeface="Arial" pitchFamily="34" charset="0"/>
                <a:cs typeface="Arial" pitchFamily="34" charset="0"/>
              </a:rPr>
              <a:t>     de Ciência e Tecnologia</a:t>
            </a:r>
          </a:p>
          <a:p>
            <a:r>
              <a:rPr lang="pt-BR" sz="3200" dirty="0">
                <a:latin typeface="Arial" pitchFamily="34" charset="0"/>
                <a:cs typeface="Arial" pitchFamily="34" charset="0"/>
              </a:rPr>
              <a:t>     (C&amp;T) deve-se registrá-la </a:t>
            </a:r>
          </a:p>
          <a:p>
            <a:r>
              <a:rPr lang="pt-BR" sz="3200" dirty="0">
                <a:latin typeface="Arial" pitchFamily="34" charset="0"/>
                <a:cs typeface="Arial" pitchFamily="34" charset="0"/>
              </a:rPr>
              <a:t>     obedecendo às</a:t>
            </a:r>
          </a:p>
          <a:p>
            <a:r>
              <a:rPr lang="pt-BR" sz="3200" dirty="0">
                <a:latin typeface="Arial" pitchFamily="34" charset="0"/>
                <a:cs typeface="Arial" pitchFamily="34" charset="0"/>
              </a:rPr>
              <a:t>     orientações  de cada</a:t>
            </a:r>
          </a:p>
          <a:p>
            <a:r>
              <a:rPr lang="pt-BR" sz="3200" dirty="0">
                <a:latin typeface="Arial" pitchFamily="34" charset="0"/>
                <a:cs typeface="Arial" pitchFamily="34" charset="0"/>
              </a:rPr>
              <a:t>     campo</a:t>
            </a:r>
          </a:p>
          <a:p>
            <a:pPr algn="just"/>
            <a:endParaRPr lang="pt-BR" sz="2800" dirty="0">
              <a:latin typeface="Arial" pitchFamily="34" charset="0"/>
              <a:cs typeface="Arial" pitchFamily="34" charset="0"/>
            </a:endParaRP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56" y="1044371"/>
            <a:ext cx="10804359" cy="49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51636"/>
            <a:ext cx="3168316" cy="48475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p:nvSpPr>
        <p:spPr>
          <a:xfrm>
            <a:off x="6340415" y="1111911"/>
            <a:ext cx="1880559" cy="339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a:p>
        </p:txBody>
      </p:sp>
    </p:spTree>
    <p:extLst>
      <p:ext uri="{BB962C8B-B14F-4D97-AF65-F5344CB8AC3E}">
        <p14:creationId xmlns:p14="http://schemas.microsoft.com/office/powerpoint/2010/main" val="115617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75</a:t>
            </a:fld>
            <a:endParaRPr lang="pt-BR"/>
          </a:p>
        </p:txBody>
      </p:sp>
      <p:sp>
        <p:nvSpPr>
          <p:cNvPr id="2" name="Retângulo 1"/>
          <p:cNvSpPr/>
          <p:nvPr/>
        </p:nvSpPr>
        <p:spPr>
          <a:xfrm>
            <a:off x="745957" y="1679766"/>
            <a:ext cx="5464343" cy="4955203"/>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Se determinado trabalho já foi registrado em </a:t>
            </a:r>
            <a:r>
              <a:rPr lang="pt-BR" sz="3200" dirty="0">
                <a:solidFill>
                  <a:srgbClr val="FF0000"/>
                </a:solidFill>
                <a:latin typeface="Arial" pitchFamily="34" charset="0"/>
                <a:cs typeface="Arial" pitchFamily="34" charset="0"/>
              </a:rPr>
              <a:t>(Produções - bibliográfica, técnica outra produção artística) não precisa ser registrado aqui, bastando apenas marcar “sim” em</a:t>
            </a:r>
          </a:p>
          <a:p>
            <a:br>
              <a:rPr lang="pt-BR" sz="3200" dirty="0">
                <a:latin typeface="Arial" pitchFamily="34" charset="0"/>
                <a:cs typeface="Arial" pitchFamily="34" charset="0"/>
              </a:rPr>
            </a:br>
            <a:endParaRPr lang="pt-BR" sz="3200" dirty="0">
              <a:latin typeface="Arial" pitchFamily="34" charset="0"/>
              <a:cs typeface="Arial" pitchFamily="34" charset="0"/>
            </a:endParaRPr>
          </a:p>
          <a:p>
            <a:pPr algn="just"/>
            <a:endParaRPr lang="pt-BR" sz="2800" dirty="0">
              <a:latin typeface="Arial" pitchFamily="34" charset="0"/>
              <a:cs typeface="Arial" pitchFamily="34" charset="0"/>
            </a:endParaRPr>
          </a:p>
        </p:txBody>
      </p:sp>
      <p:sp>
        <p:nvSpPr>
          <p:cNvPr id="4" name="Retângulo 3"/>
          <p:cNvSpPr/>
          <p:nvPr/>
        </p:nvSpPr>
        <p:spPr>
          <a:xfrm>
            <a:off x="745957" y="5310654"/>
            <a:ext cx="10607843" cy="1077218"/>
          </a:xfrm>
          <a:prstGeom prst="rect">
            <a:avLst/>
          </a:prstGeom>
        </p:spPr>
        <p:txBody>
          <a:bodyPr wrap="square">
            <a:spAutoFit/>
          </a:bodyPr>
          <a:lstStyle/>
          <a:p>
            <a:r>
              <a:rPr lang="pt-BR" sz="3200" dirty="0">
                <a:latin typeface="Arial" pitchFamily="34" charset="0"/>
                <a:cs typeface="Arial" pitchFamily="34" charset="0"/>
              </a:rPr>
              <a:t>    “É uma produção para educação e popularização de</a:t>
            </a:r>
          </a:p>
          <a:p>
            <a:r>
              <a:rPr lang="pt-BR" sz="3200" dirty="0">
                <a:latin typeface="Arial" pitchFamily="34" charset="0"/>
                <a:cs typeface="Arial" pitchFamily="34" charset="0"/>
              </a:rPr>
              <a:t>    </a:t>
            </a:r>
            <a:r>
              <a:rPr lang="pt-BR" sz="3200" dirty="0" err="1">
                <a:latin typeface="Arial" pitchFamily="34" charset="0"/>
                <a:cs typeface="Arial" pitchFamily="34" charset="0"/>
              </a:rPr>
              <a:t>CeT</a:t>
            </a:r>
            <a:r>
              <a:rPr lang="pt-BR" sz="3200" dirty="0">
                <a:latin typeface="Arial" pitchFamily="34" charset="0"/>
                <a:cs typeface="Arial" pitchFamily="34" charset="0"/>
              </a:rPr>
              <a:t>” </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53" y="466725"/>
            <a:ext cx="10769947"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688" y="1158875"/>
            <a:ext cx="3516312" cy="42894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1443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76</a:t>
            </a:fld>
            <a:endParaRPr lang="pt-BR"/>
          </a:p>
        </p:txBody>
      </p:sp>
      <p:sp>
        <p:nvSpPr>
          <p:cNvPr id="2" name="Retângulo 1"/>
          <p:cNvSpPr/>
          <p:nvPr/>
        </p:nvSpPr>
        <p:spPr>
          <a:xfrm>
            <a:off x="564899" y="2114550"/>
            <a:ext cx="11627101" cy="1200329"/>
          </a:xfrm>
          <a:prstGeom prst="rect">
            <a:avLst/>
          </a:prstGeom>
        </p:spPr>
        <p:txBody>
          <a:bodyPr wrap="square">
            <a:spAutoFit/>
          </a:bodyPr>
          <a:lstStyle/>
          <a:p>
            <a:r>
              <a:rPr lang="pt-BR" sz="2400" dirty="0">
                <a:latin typeface="Arial" pitchFamily="34" charset="0"/>
                <a:cs typeface="Arial" pitchFamily="34" charset="0"/>
              </a:rPr>
              <a:t>Em “Eventos”, ações de participação e organização são separadas. É necessário definir forma e tipo de participação e a natureza do evento</a:t>
            </a:r>
          </a:p>
          <a:p>
            <a:endParaRPr lang="pt-BR" sz="2400" dirty="0">
              <a:latin typeface="Arial" pitchFamily="34" charset="0"/>
              <a:cs typeface="Arial" pitchFamily="34" charset="0"/>
            </a:endParaRP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99" y="879661"/>
            <a:ext cx="11033543" cy="723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2" t="6583" r="3028" b="6304"/>
          <a:stretch/>
        </p:blipFill>
        <p:spPr bwMode="auto">
          <a:xfrm>
            <a:off x="6888386" y="1424933"/>
            <a:ext cx="3444427" cy="68961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65" y="2915211"/>
            <a:ext cx="10760535" cy="361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7543" y="3058880"/>
            <a:ext cx="1023938" cy="5921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4538" y="2915211"/>
            <a:ext cx="1023938" cy="5921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29066">
            <a:off x="9820844" y="4427984"/>
            <a:ext cx="1023938" cy="5921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tângulo 15"/>
          <p:cNvSpPr/>
          <p:nvPr/>
        </p:nvSpPr>
        <p:spPr>
          <a:xfrm>
            <a:off x="593264" y="187936"/>
            <a:ext cx="11033543" cy="707886"/>
          </a:xfrm>
          <a:prstGeom prst="rect">
            <a:avLst/>
          </a:prstGeom>
        </p:spPr>
        <p:txBody>
          <a:bodyPr wrap="square">
            <a:spAutoFit/>
          </a:bodyPr>
          <a:lstStyle/>
          <a:p>
            <a:pPr algn="ctr"/>
            <a:r>
              <a:rPr lang="pt-BR" sz="4000" b="1" dirty="0">
                <a:latin typeface="Arial" pitchFamily="34" charset="0"/>
                <a:cs typeface="Arial" pitchFamily="34" charset="0"/>
              </a:rPr>
              <a:t>EVENTOS</a:t>
            </a:r>
            <a:endParaRPr lang="pt-BR" dirty="0"/>
          </a:p>
        </p:txBody>
      </p:sp>
    </p:spTree>
    <p:extLst>
      <p:ext uri="{BB962C8B-B14F-4D97-AF65-F5344CB8AC3E}">
        <p14:creationId xmlns:p14="http://schemas.microsoft.com/office/powerpoint/2010/main" val="641913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77</a:t>
            </a:fld>
            <a:endParaRPr lang="pt-BR"/>
          </a:p>
        </p:txBody>
      </p:sp>
      <p:sp>
        <p:nvSpPr>
          <p:cNvPr id="2" name="Retângulo 1"/>
          <p:cNvSpPr/>
          <p:nvPr/>
        </p:nvSpPr>
        <p:spPr>
          <a:xfrm>
            <a:off x="564899" y="2114550"/>
            <a:ext cx="11246101" cy="1200329"/>
          </a:xfrm>
          <a:prstGeom prst="rect">
            <a:avLst/>
          </a:prstGeom>
        </p:spPr>
        <p:txBody>
          <a:bodyPr wrap="square">
            <a:spAutoFit/>
          </a:bodyPr>
          <a:lstStyle/>
          <a:p>
            <a:r>
              <a:rPr lang="pt-BR" sz="2400" dirty="0">
                <a:latin typeface="Arial" pitchFamily="34" charset="0"/>
                <a:cs typeface="Arial" pitchFamily="34" charset="0"/>
              </a:rPr>
              <a:t>Atividades docentes – As orientações devem ser preenchidas separadamente entre concluídas e em andamento e por de tipo trabalho.</a:t>
            </a:r>
          </a:p>
          <a:p>
            <a:endParaRPr lang="pt-BR" sz="2400" dirty="0">
              <a:latin typeface="Arial" pitchFamily="34" charset="0"/>
              <a:cs typeface="Arial" pitchFamily="34" charset="0"/>
            </a:endParaRPr>
          </a:p>
        </p:txBody>
      </p:sp>
      <p:sp>
        <p:nvSpPr>
          <p:cNvPr id="16" name="Retângulo 15"/>
          <p:cNvSpPr/>
          <p:nvPr/>
        </p:nvSpPr>
        <p:spPr>
          <a:xfrm>
            <a:off x="593264" y="187936"/>
            <a:ext cx="11033543" cy="707886"/>
          </a:xfrm>
          <a:prstGeom prst="rect">
            <a:avLst/>
          </a:prstGeom>
        </p:spPr>
        <p:txBody>
          <a:bodyPr wrap="square">
            <a:spAutoFit/>
          </a:bodyPr>
          <a:lstStyle/>
          <a:p>
            <a:pPr algn="ctr"/>
            <a:r>
              <a:rPr lang="pt-BR" sz="4000" b="1" dirty="0">
                <a:latin typeface="Arial" pitchFamily="34" charset="0"/>
                <a:cs typeface="Arial" pitchFamily="34" charset="0"/>
              </a:rPr>
              <a:t>ORIENTAÇÕES</a:t>
            </a:r>
            <a:endParaRPr lang="pt-BR"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65" y="918520"/>
            <a:ext cx="11033542" cy="70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599" y="1510273"/>
            <a:ext cx="3016207" cy="5492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2581" y="1066174"/>
            <a:ext cx="758699" cy="36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65" y="2918888"/>
            <a:ext cx="11033542" cy="343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10306">
            <a:off x="7748857" y="3197624"/>
            <a:ext cx="1606710" cy="5769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031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78</a:t>
            </a:fld>
            <a:endParaRPr lang="pt-BR"/>
          </a:p>
        </p:txBody>
      </p:sp>
      <p:sp>
        <p:nvSpPr>
          <p:cNvPr id="2" name="Retângulo 1"/>
          <p:cNvSpPr/>
          <p:nvPr/>
        </p:nvSpPr>
        <p:spPr>
          <a:xfrm>
            <a:off x="593263" y="1619250"/>
            <a:ext cx="10406716" cy="1754326"/>
          </a:xfrm>
          <a:prstGeom prst="rect">
            <a:avLst/>
          </a:prstGeom>
        </p:spPr>
        <p:txBody>
          <a:bodyPr wrap="square">
            <a:spAutoFit/>
          </a:bodyPr>
          <a:lstStyle/>
          <a:p>
            <a:r>
              <a:rPr lang="pt-BR" sz="2800" dirty="0">
                <a:latin typeface="Arial" pitchFamily="34" charset="0"/>
                <a:cs typeface="Arial" pitchFamily="34" charset="0"/>
              </a:rPr>
              <a:t>Atividade docentes - Para o preenchimento de </a:t>
            </a:r>
          </a:p>
          <a:p>
            <a:r>
              <a:rPr lang="pt-BR" sz="2800" dirty="0">
                <a:latin typeface="Arial" pitchFamily="34" charset="0"/>
                <a:cs typeface="Arial" pitchFamily="34" charset="0"/>
              </a:rPr>
              <a:t>participação em bancas de TCC, é preciso selecionar entre as opções de natureza do trabalho</a:t>
            </a:r>
          </a:p>
          <a:p>
            <a:endParaRPr lang="pt-BR" sz="2400" dirty="0">
              <a:latin typeface="Arial" pitchFamily="34" charset="0"/>
              <a:cs typeface="Arial" pitchFamily="34" charset="0"/>
            </a:endParaRPr>
          </a:p>
        </p:txBody>
      </p:sp>
      <p:sp>
        <p:nvSpPr>
          <p:cNvPr id="16" name="Retângulo 15"/>
          <p:cNvSpPr/>
          <p:nvPr/>
        </p:nvSpPr>
        <p:spPr>
          <a:xfrm>
            <a:off x="593264" y="187936"/>
            <a:ext cx="11033543" cy="707886"/>
          </a:xfrm>
          <a:prstGeom prst="rect">
            <a:avLst/>
          </a:prstGeom>
        </p:spPr>
        <p:txBody>
          <a:bodyPr wrap="square">
            <a:spAutoFit/>
          </a:bodyPr>
          <a:lstStyle/>
          <a:p>
            <a:pPr algn="ctr"/>
            <a:r>
              <a:rPr lang="pt-BR" sz="4000" b="1" dirty="0">
                <a:latin typeface="Arial" pitchFamily="34" charset="0"/>
                <a:cs typeface="Arial" pitchFamily="34" charset="0"/>
              </a:rPr>
              <a:t>BANCAS</a:t>
            </a:r>
            <a:endParaRPr lang="pt-BR"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65" y="918520"/>
            <a:ext cx="11033542" cy="70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1280" y="1066174"/>
            <a:ext cx="758699" cy="36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64" y="2906713"/>
            <a:ext cx="11033542" cy="344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54" t="8100" r="2573" b="7087"/>
          <a:stretch/>
        </p:blipFill>
        <p:spPr bwMode="auto">
          <a:xfrm>
            <a:off x="8286751" y="1510067"/>
            <a:ext cx="3340056" cy="646279"/>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ector de seta reta 3"/>
          <p:cNvCxnSpPr/>
          <p:nvPr/>
        </p:nvCxnSpPr>
        <p:spPr>
          <a:xfrm flipH="1">
            <a:off x="5989967" y="3499700"/>
            <a:ext cx="1721069" cy="7252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2188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79</a:t>
            </a:fld>
            <a:endParaRPr lang="pt-BR"/>
          </a:p>
        </p:txBody>
      </p:sp>
      <p:sp>
        <p:nvSpPr>
          <p:cNvPr id="2" name="Retângulo 1"/>
          <p:cNvSpPr/>
          <p:nvPr/>
        </p:nvSpPr>
        <p:spPr>
          <a:xfrm>
            <a:off x="593264" y="1650332"/>
            <a:ext cx="11598735" cy="2323713"/>
          </a:xfrm>
          <a:prstGeom prst="rect">
            <a:avLst/>
          </a:prstGeom>
        </p:spPr>
        <p:txBody>
          <a:bodyPr wrap="square">
            <a:spAutoFit/>
          </a:bodyPr>
          <a:lstStyle/>
          <a:p>
            <a:pPr marL="457200" indent="-457200">
              <a:buFont typeface="Wingdings" pitchFamily="2" charset="2"/>
              <a:buChar char="ü"/>
            </a:pPr>
            <a:r>
              <a:rPr lang="pt-BR" sz="2900" dirty="0">
                <a:latin typeface="Arial" pitchFamily="34" charset="0"/>
                <a:cs typeface="Arial" pitchFamily="34" charset="0"/>
              </a:rPr>
              <a:t>O registro dos trabalhos em bases bibliográficas</a:t>
            </a:r>
          </a:p>
          <a:p>
            <a:r>
              <a:rPr lang="pt-BR" sz="2900" dirty="0">
                <a:latin typeface="Arial" pitchFamily="34" charset="0"/>
                <a:cs typeface="Arial" pitchFamily="34" charset="0"/>
              </a:rPr>
              <a:t>     é um instrumento importante para medição da </a:t>
            </a:r>
          </a:p>
          <a:p>
            <a:r>
              <a:rPr lang="pt-BR" sz="2900" dirty="0">
                <a:latin typeface="Arial" pitchFamily="34" charset="0"/>
                <a:cs typeface="Arial" pitchFamily="34" charset="0"/>
              </a:rPr>
              <a:t>     relevância de um  pesquisador. Neste módulo é possível</a:t>
            </a:r>
          </a:p>
          <a:p>
            <a:r>
              <a:rPr lang="pt-BR" sz="2900" dirty="0">
                <a:latin typeface="Arial" pitchFamily="34" charset="0"/>
                <a:cs typeface="Arial" pitchFamily="34" charset="0"/>
              </a:rPr>
              <a:t>     cadastrar os trabalhos  das bases Web </a:t>
            </a:r>
            <a:r>
              <a:rPr lang="pt-BR" sz="2900" dirty="0" err="1">
                <a:latin typeface="Arial" pitchFamily="34" charset="0"/>
                <a:cs typeface="Arial" pitchFamily="34" charset="0"/>
              </a:rPr>
              <a:t>of</a:t>
            </a:r>
            <a:r>
              <a:rPr lang="pt-BR" sz="2900" dirty="0">
                <a:latin typeface="Arial" pitchFamily="34" charset="0"/>
                <a:cs typeface="Arial" pitchFamily="34" charset="0"/>
              </a:rPr>
              <a:t> Science, </a:t>
            </a:r>
            <a:r>
              <a:rPr lang="pt-BR" sz="2900" dirty="0" err="1">
                <a:latin typeface="Arial" pitchFamily="34" charset="0"/>
                <a:cs typeface="Arial" pitchFamily="34" charset="0"/>
              </a:rPr>
              <a:t>Scielo</a:t>
            </a:r>
            <a:r>
              <a:rPr lang="pt-BR" sz="2900" dirty="0">
                <a:latin typeface="Arial" pitchFamily="34" charset="0"/>
                <a:cs typeface="Arial" pitchFamily="34" charset="0"/>
              </a:rPr>
              <a:t>, </a:t>
            </a:r>
          </a:p>
          <a:p>
            <a:r>
              <a:rPr lang="pt-BR" sz="2900" dirty="0">
                <a:latin typeface="Arial" pitchFamily="34" charset="0"/>
                <a:cs typeface="Arial" pitchFamily="34" charset="0"/>
              </a:rPr>
              <a:t>     </a:t>
            </a:r>
            <a:r>
              <a:rPr lang="pt-BR" sz="2900" dirty="0" err="1">
                <a:latin typeface="Arial" pitchFamily="34" charset="0"/>
                <a:cs typeface="Arial" pitchFamily="34" charset="0"/>
              </a:rPr>
              <a:t>Scopus</a:t>
            </a:r>
            <a:r>
              <a:rPr lang="pt-BR" sz="2900" dirty="0">
                <a:latin typeface="Arial" pitchFamily="34" charset="0"/>
                <a:cs typeface="Arial" pitchFamily="34" charset="0"/>
              </a:rPr>
              <a:t> e outras </a:t>
            </a:r>
          </a:p>
        </p:txBody>
      </p:sp>
      <p:sp>
        <p:nvSpPr>
          <p:cNvPr id="16" name="Retângulo 15"/>
          <p:cNvSpPr/>
          <p:nvPr/>
        </p:nvSpPr>
        <p:spPr>
          <a:xfrm>
            <a:off x="593264" y="187936"/>
            <a:ext cx="11033543" cy="707886"/>
          </a:xfrm>
          <a:prstGeom prst="rect">
            <a:avLst/>
          </a:prstGeom>
        </p:spPr>
        <p:txBody>
          <a:bodyPr wrap="square">
            <a:spAutoFit/>
          </a:bodyPr>
          <a:lstStyle/>
          <a:p>
            <a:pPr algn="ctr"/>
            <a:r>
              <a:rPr lang="pt-BR" sz="4000" b="1" dirty="0">
                <a:latin typeface="Arial" pitchFamily="34" charset="0"/>
                <a:cs typeface="Arial" pitchFamily="34" charset="0"/>
              </a:rPr>
              <a:t>CITAÇÕES</a:t>
            </a:r>
            <a:endParaRPr lang="pt-BR"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65" y="918520"/>
            <a:ext cx="11033542" cy="70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8108" y="1066174"/>
            <a:ext cx="758699" cy="3651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9495" y="1431299"/>
            <a:ext cx="2627312" cy="896937"/>
          </a:xfrm>
          <a:prstGeom prst="rect">
            <a:avLst/>
          </a:prstGeom>
          <a:solidFill>
            <a:schemeClr val="accent2"/>
          </a:solidFill>
          <a:ln w="28575">
            <a:solidFill>
              <a:srgbClr val="FF0000"/>
            </a:solidFill>
            <a:miter lim="800000"/>
            <a:headEnd/>
            <a:tailEnd/>
          </a:ln>
          <a:effectLst/>
        </p:spPr>
      </p:pic>
      <p:pic>
        <p:nvPicPr>
          <p:cNvPr id="348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11114"/>
          <a:stretch/>
        </p:blipFill>
        <p:spPr bwMode="auto">
          <a:xfrm>
            <a:off x="875860" y="4177062"/>
            <a:ext cx="10750947" cy="217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53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8</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7" y="477616"/>
            <a:ext cx="9842596"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INFORMAÇÕES PESSOAIS</a:t>
            </a:r>
          </a:p>
        </p:txBody>
      </p:sp>
      <p:cxnSp>
        <p:nvCxnSpPr>
          <p:cNvPr id="11" name="Conector de seta reta 10"/>
          <p:cNvCxnSpPr/>
          <p:nvPr/>
        </p:nvCxnSpPr>
        <p:spPr>
          <a:xfrm flipH="1">
            <a:off x="8966283" y="1997242"/>
            <a:ext cx="978067" cy="13190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822485" y="1436914"/>
            <a:ext cx="9789368" cy="5082284"/>
            <a:chOff x="822485" y="1436914"/>
            <a:chExt cx="9425920" cy="5082284"/>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485" y="1436914"/>
              <a:ext cx="9425920" cy="50822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66" t="2817" r="35874" b="77454"/>
            <a:stretch/>
          </p:blipFill>
          <p:spPr bwMode="auto">
            <a:xfrm>
              <a:off x="4099033" y="1589314"/>
              <a:ext cx="2555089" cy="10674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914637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80</a:t>
            </a:fld>
            <a:endParaRPr lang="pt-BR"/>
          </a:p>
        </p:txBody>
      </p:sp>
      <p:sp>
        <p:nvSpPr>
          <p:cNvPr id="16" name="Retângulo 15"/>
          <p:cNvSpPr/>
          <p:nvPr/>
        </p:nvSpPr>
        <p:spPr>
          <a:xfrm>
            <a:off x="593264" y="187936"/>
            <a:ext cx="11033543" cy="707886"/>
          </a:xfrm>
          <a:prstGeom prst="rect">
            <a:avLst/>
          </a:prstGeom>
        </p:spPr>
        <p:txBody>
          <a:bodyPr wrap="square">
            <a:spAutoFit/>
          </a:bodyPr>
          <a:lstStyle/>
          <a:p>
            <a:pPr algn="ctr"/>
            <a:r>
              <a:rPr lang="pt-BR" sz="4000" b="1" dirty="0">
                <a:latin typeface="Arial" pitchFamily="34" charset="0"/>
                <a:cs typeface="Arial" pitchFamily="34" charset="0"/>
              </a:rPr>
              <a:t>CITAÇÕES</a:t>
            </a:r>
            <a:endParaRPr lang="pt-BR"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65" y="918520"/>
            <a:ext cx="11033542" cy="70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8108" y="1066174"/>
            <a:ext cx="758699" cy="3651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9495" y="1431299"/>
            <a:ext cx="2627312" cy="896937"/>
          </a:xfrm>
          <a:prstGeom prst="rect">
            <a:avLst/>
          </a:prstGeom>
          <a:solidFill>
            <a:schemeClr val="accent2"/>
          </a:solidFill>
          <a:ln w="28575">
            <a:solidFill>
              <a:srgbClr val="FF0000"/>
            </a:solidFill>
            <a:miter lim="800000"/>
            <a:headEnd/>
            <a:tailEnd/>
          </a:ln>
          <a:effectLst/>
        </p:spPr>
      </p:pic>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21" y="2429301"/>
            <a:ext cx="11212429" cy="404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291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81</a:t>
            </a:fld>
            <a:endParaRPr lang="pt-BR"/>
          </a:p>
        </p:txBody>
      </p:sp>
      <p:sp>
        <p:nvSpPr>
          <p:cNvPr id="16" name="Retângulo 15"/>
          <p:cNvSpPr/>
          <p:nvPr/>
        </p:nvSpPr>
        <p:spPr>
          <a:xfrm>
            <a:off x="593264" y="523301"/>
            <a:ext cx="11033543" cy="707886"/>
          </a:xfrm>
          <a:prstGeom prst="rect">
            <a:avLst/>
          </a:prstGeom>
        </p:spPr>
        <p:txBody>
          <a:bodyPr wrap="square">
            <a:spAutoFit/>
          </a:bodyPr>
          <a:lstStyle/>
          <a:p>
            <a:pPr algn="ctr"/>
            <a:r>
              <a:rPr lang="pt-BR" altLang="pt-BR" sz="4000" b="1" dirty="0">
                <a:latin typeface="Arial" pitchFamily="34" charset="0"/>
                <a:cs typeface="Arial" pitchFamily="34" charset="0"/>
              </a:rPr>
              <a:t>INCLUSÃO DO ORCID NO LATTES</a:t>
            </a:r>
            <a:endParaRPr lang="pt-BR" dirty="0">
              <a:latin typeface="Arial" pitchFamily="34" charset="0"/>
              <a:cs typeface="Arial" pitchFamily="34" charset="0"/>
            </a:endParaRPr>
          </a:p>
        </p:txBody>
      </p:sp>
      <p:sp>
        <p:nvSpPr>
          <p:cNvPr id="2" name="Retângulo 1"/>
          <p:cNvSpPr/>
          <p:nvPr/>
        </p:nvSpPr>
        <p:spPr>
          <a:xfrm>
            <a:off x="593263" y="1708484"/>
            <a:ext cx="11033543" cy="4524315"/>
          </a:xfrm>
          <a:prstGeom prst="rect">
            <a:avLst/>
          </a:prstGeom>
        </p:spPr>
        <p:txBody>
          <a:bodyPr wrap="square">
            <a:spAutoFit/>
          </a:bodyPr>
          <a:lstStyle/>
          <a:p>
            <a:pPr algn="just"/>
            <a:r>
              <a:rPr lang="pt-BR" sz="3200" dirty="0">
                <a:latin typeface="Arial" pitchFamily="34" charset="0"/>
                <a:cs typeface="Arial" pitchFamily="34" charset="0"/>
              </a:rPr>
              <a:t>ORCID - (Open </a:t>
            </a:r>
            <a:r>
              <a:rPr lang="pt-BR" sz="3200" dirty="0" err="1">
                <a:latin typeface="Arial" pitchFamily="34" charset="0"/>
                <a:cs typeface="Arial" pitchFamily="34" charset="0"/>
              </a:rPr>
              <a:t>Researcher</a:t>
            </a:r>
            <a:r>
              <a:rPr lang="pt-BR" sz="3200" dirty="0">
                <a:latin typeface="Arial" pitchFamily="34" charset="0"/>
                <a:cs typeface="Arial" pitchFamily="34" charset="0"/>
              </a:rPr>
              <a:t> </a:t>
            </a:r>
            <a:r>
              <a:rPr lang="pt-BR" sz="3200" dirty="0" err="1">
                <a:latin typeface="Arial" pitchFamily="34" charset="0"/>
                <a:cs typeface="Arial" pitchFamily="34" charset="0"/>
              </a:rPr>
              <a:t>and</a:t>
            </a:r>
            <a:r>
              <a:rPr lang="pt-BR" sz="3200" dirty="0">
                <a:latin typeface="Arial" pitchFamily="34" charset="0"/>
                <a:cs typeface="Arial" pitchFamily="34" charset="0"/>
              </a:rPr>
              <a:t> </a:t>
            </a:r>
            <a:r>
              <a:rPr lang="pt-BR" sz="3200" dirty="0" err="1">
                <a:latin typeface="Arial" pitchFamily="34" charset="0"/>
                <a:cs typeface="Arial" pitchFamily="34" charset="0"/>
              </a:rPr>
              <a:t>Contributor</a:t>
            </a:r>
            <a:r>
              <a:rPr lang="pt-BR" sz="3200" dirty="0">
                <a:latin typeface="Arial" pitchFamily="34" charset="0"/>
                <a:cs typeface="Arial" pitchFamily="34" charset="0"/>
              </a:rPr>
              <a:t> ID) Identificador digital único, gratuito e persistente do pesquisador. Substitui as variações de nome por um único código numérico.</a:t>
            </a:r>
          </a:p>
          <a:p>
            <a:pPr algn="just"/>
            <a:r>
              <a:rPr lang="pt-BR" sz="3200" dirty="0">
                <a:latin typeface="Arial" pitchFamily="34" charset="0"/>
                <a:cs typeface="Arial" pitchFamily="34" charset="0"/>
              </a:rPr>
              <a:t>Endereço para cadastro: https://orcid.org/</a:t>
            </a:r>
          </a:p>
          <a:p>
            <a:pPr algn="just"/>
            <a:r>
              <a:rPr lang="pt-BR" sz="3200" dirty="0">
                <a:latin typeface="Arial" pitchFamily="34" charset="0"/>
                <a:cs typeface="Arial" pitchFamily="34" charset="0"/>
              </a:rPr>
              <a:t>É possível integrar o ORCID no </a:t>
            </a:r>
            <a:r>
              <a:rPr lang="pt-BR" sz="3200" dirty="0" err="1">
                <a:latin typeface="Arial" pitchFamily="34" charset="0"/>
                <a:cs typeface="Arial" pitchFamily="34" charset="0"/>
              </a:rPr>
              <a:t>Curriculo</a:t>
            </a:r>
            <a:r>
              <a:rPr lang="pt-BR" sz="3200" dirty="0">
                <a:latin typeface="Arial" pitchFamily="34" charset="0"/>
                <a:cs typeface="Arial" pitchFamily="34" charset="0"/>
              </a:rPr>
              <a:t> Lattes em: </a:t>
            </a:r>
          </a:p>
          <a:p>
            <a:pPr marL="457200" indent="-457200" algn="just">
              <a:buFont typeface="Wingdings" pitchFamily="2" charset="2"/>
              <a:buChar char="ü"/>
            </a:pPr>
            <a:r>
              <a:rPr lang="pt-BR" sz="3200" dirty="0">
                <a:latin typeface="Arial" pitchFamily="34" charset="0"/>
                <a:cs typeface="Arial" pitchFamily="34" charset="0"/>
              </a:rPr>
              <a:t>Dados gerais </a:t>
            </a:r>
          </a:p>
          <a:p>
            <a:pPr marL="457200" indent="-457200" algn="just">
              <a:buFont typeface="Wingdings" pitchFamily="2" charset="2"/>
              <a:buChar char="ü"/>
            </a:pPr>
            <a:r>
              <a:rPr lang="pt-BR" sz="3200" dirty="0">
                <a:latin typeface="Arial" pitchFamily="34" charset="0"/>
                <a:cs typeface="Arial" pitchFamily="34" charset="0"/>
              </a:rPr>
              <a:t>Identificação</a:t>
            </a:r>
          </a:p>
          <a:p>
            <a:pPr marL="457200" indent="-457200" algn="just">
              <a:buFont typeface="Wingdings" pitchFamily="2" charset="2"/>
              <a:buChar char="ü"/>
            </a:pPr>
            <a:r>
              <a:rPr lang="pt-BR" sz="3200" dirty="0">
                <a:latin typeface="Arial" pitchFamily="34" charset="0"/>
                <a:cs typeface="Arial" pitchFamily="34" charset="0"/>
              </a:rPr>
              <a:t>Outros identificadores</a:t>
            </a:r>
          </a:p>
        </p:txBody>
      </p:sp>
    </p:spTree>
    <p:extLst>
      <p:ext uri="{BB962C8B-B14F-4D97-AF65-F5344CB8AC3E}">
        <p14:creationId xmlns:p14="http://schemas.microsoft.com/office/powerpoint/2010/main" val="3002420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09E45B68-A7EF-4B7C-9842-6BB00A29F55E}"/>
              </a:ext>
            </a:extLst>
          </p:cNvPr>
          <p:cNvSpPr>
            <a:spLocks noGrp="1"/>
          </p:cNvSpPr>
          <p:nvPr>
            <p:ph type="sldNum" sz="quarter" idx="12"/>
          </p:nvPr>
        </p:nvSpPr>
        <p:spPr/>
        <p:txBody>
          <a:bodyPr/>
          <a:lstStyle/>
          <a:p>
            <a:fld id="{A613FFDA-7FDB-044B-9E25-AC20ACA374C5}" type="slidenum">
              <a:rPr lang="pt-BR" smtClean="0"/>
              <a:pPr/>
              <a:t>82</a:t>
            </a:fld>
            <a:endParaRPr lang="pt-B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53" y="649873"/>
            <a:ext cx="10938125"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54" y="2505075"/>
            <a:ext cx="10938124"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ector de seta reta 6"/>
          <p:cNvCxnSpPr/>
          <p:nvPr/>
        </p:nvCxnSpPr>
        <p:spPr>
          <a:xfrm flipV="1">
            <a:off x="212475" y="891172"/>
            <a:ext cx="431800" cy="12239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574353" y="4655732"/>
            <a:ext cx="1843268" cy="215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a:p>
        </p:txBody>
      </p:sp>
      <p:cxnSp>
        <p:nvCxnSpPr>
          <p:cNvPr id="9" name="Conector de seta reta 8"/>
          <p:cNvCxnSpPr>
            <a:cxnSpLocks/>
          </p:cNvCxnSpPr>
          <p:nvPr/>
        </p:nvCxnSpPr>
        <p:spPr>
          <a:xfrm flipH="1">
            <a:off x="4661915" y="3935007"/>
            <a:ext cx="936625" cy="10810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973045" y="1092827"/>
            <a:ext cx="898285" cy="142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a:p>
        </p:txBody>
      </p:sp>
    </p:spTree>
    <p:extLst>
      <p:ext uri="{BB962C8B-B14F-4D97-AF65-F5344CB8AC3E}">
        <p14:creationId xmlns:p14="http://schemas.microsoft.com/office/powerpoint/2010/main" val="224681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A613FFDA-7FDB-044B-9E25-AC20ACA374C5}" type="slidenum">
              <a:rPr lang="pt-BR" smtClean="0"/>
              <a:pPr/>
              <a:t>83</a:t>
            </a:fld>
            <a:endParaRPr lang="pt-BR"/>
          </a:p>
        </p:txBody>
      </p:sp>
      <p:sp>
        <p:nvSpPr>
          <p:cNvPr id="5" name="Retângulo 4"/>
          <p:cNvSpPr/>
          <p:nvPr/>
        </p:nvSpPr>
        <p:spPr>
          <a:xfrm>
            <a:off x="4831358" y="99065"/>
            <a:ext cx="3094117" cy="707886"/>
          </a:xfrm>
          <a:prstGeom prst="rect">
            <a:avLst/>
          </a:prstGeom>
        </p:spPr>
        <p:txBody>
          <a:bodyPr wrap="none">
            <a:spAutoFit/>
          </a:bodyPr>
          <a:lstStyle/>
          <a:p>
            <a:r>
              <a:rPr lang="pt-BR" sz="4000" b="1" dirty="0">
                <a:latin typeface="Arial" pitchFamily="34" charset="0"/>
                <a:cs typeface="Arial" pitchFamily="34" charset="0"/>
              </a:rPr>
              <a:t>Referências</a:t>
            </a:r>
          </a:p>
        </p:txBody>
      </p:sp>
      <p:sp>
        <p:nvSpPr>
          <p:cNvPr id="6" name="Retângulo 5"/>
          <p:cNvSpPr/>
          <p:nvPr/>
        </p:nvSpPr>
        <p:spPr>
          <a:xfrm>
            <a:off x="673768" y="860940"/>
            <a:ext cx="10852486" cy="5847755"/>
          </a:xfrm>
          <a:prstGeom prst="rect">
            <a:avLst/>
          </a:prstGeom>
        </p:spPr>
        <p:txBody>
          <a:bodyPr wrap="square">
            <a:spAutoFit/>
          </a:bodyPr>
          <a:lstStyle/>
          <a:p>
            <a:r>
              <a:rPr lang="pt-BR" sz="2200" dirty="0">
                <a:latin typeface="Arial" pitchFamily="34" charset="0"/>
                <a:cs typeface="Arial" pitchFamily="34" charset="0"/>
              </a:rPr>
              <a:t>CNPq. Plataforma Lattes. Brasília, DF, 2005. Disponível em: </a:t>
            </a:r>
            <a:br>
              <a:rPr lang="pt-BR" sz="2200" dirty="0">
                <a:latin typeface="Arial" pitchFamily="34" charset="0"/>
                <a:cs typeface="Arial" pitchFamily="34" charset="0"/>
              </a:rPr>
            </a:br>
            <a:r>
              <a:rPr lang="pt-BR" sz="2200" dirty="0">
                <a:latin typeface="Arial" pitchFamily="34" charset="0"/>
                <a:cs typeface="Arial" pitchFamily="34" charset="0"/>
              </a:rPr>
              <a:t>http://lattes.cnpq.br/. Acesso em: 11 jun. 2021. </a:t>
            </a:r>
          </a:p>
          <a:p>
            <a:endParaRPr lang="pt-BR" sz="2200" dirty="0">
              <a:latin typeface="Arial" pitchFamily="34" charset="0"/>
              <a:cs typeface="Arial" pitchFamily="34" charset="0"/>
            </a:endParaRPr>
          </a:p>
          <a:p>
            <a:r>
              <a:rPr lang="pt-BR" sz="2200" dirty="0">
                <a:latin typeface="Arial" pitchFamily="34" charset="0"/>
                <a:cs typeface="Arial" pitchFamily="34" charset="0"/>
              </a:rPr>
              <a:t>CURRÍCULO Lattes: preenchimento e atualização. Apresentador: João Arlindo dos Santos Neto. Moderador: Ramon Nascimento. Natal: UFRN, 15 jul. 2020. 1 vídeo (4 h 9 min 23). Live. Disponível em: https://www.youtube.com/watch?v=2aodWzOParo. Acesso em: 29 ago. 2020. </a:t>
            </a:r>
          </a:p>
          <a:p>
            <a:endParaRPr lang="pt-BR" sz="2200" dirty="0">
              <a:latin typeface="Arial" pitchFamily="34" charset="0"/>
              <a:cs typeface="Arial" pitchFamily="34" charset="0"/>
            </a:endParaRPr>
          </a:p>
          <a:p>
            <a:r>
              <a:rPr lang="pt-BR" sz="2200" dirty="0">
                <a:latin typeface="Arial" pitchFamily="34" charset="0"/>
                <a:cs typeface="Arial" pitchFamily="34" charset="0"/>
              </a:rPr>
              <a:t>OLIVEIRA, Viviane Maia Barreto de. Tutorial de preenchimento do </a:t>
            </a:r>
            <a:r>
              <a:rPr lang="pt-BR" sz="2200" dirty="0" err="1">
                <a:latin typeface="Arial" pitchFamily="34" charset="0"/>
                <a:cs typeface="Arial" pitchFamily="34" charset="0"/>
              </a:rPr>
              <a:t>Curriculo</a:t>
            </a:r>
            <a:r>
              <a:rPr lang="pt-BR" sz="2200" dirty="0">
                <a:latin typeface="Arial" pitchFamily="34" charset="0"/>
                <a:cs typeface="Arial" pitchFamily="34" charset="0"/>
              </a:rPr>
              <a:t> Lattes. [2011]. Disponível em: https://pt.slideshare.net/PROIDDBahiana/curriculo-lattestutorial. Acesso em: 11 jun. 2019.  </a:t>
            </a:r>
          </a:p>
          <a:p>
            <a:endParaRPr lang="pt-BR" sz="2200" dirty="0">
              <a:latin typeface="Arial" pitchFamily="34" charset="0"/>
              <a:cs typeface="Arial" pitchFamily="34" charset="0"/>
            </a:endParaRPr>
          </a:p>
          <a:p>
            <a:r>
              <a:rPr lang="pt-BR" sz="2200" dirty="0">
                <a:latin typeface="Arial" pitchFamily="34" charset="0"/>
                <a:cs typeface="Arial" pitchFamily="34" charset="0"/>
              </a:rPr>
              <a:t>UNIVERSIDADE DO ESTADO DE MINAS GERAIS. Núcleo de Apoio ao Estudante. Tutorial para preenchimento do currículo Lates. Elaboração: </a:t>
            </a:r>
            <a:r>
              <a:rPr lang="pt-BR" sz="2200" dirty="0" err="1">
                <a:latin typeface="Arial" pitchFamily="34" charset="0"/>
                <a:cs typeface="Arial" pitchFamily="34" charset="0"/>
              </a:rPr>
              <a:t>Lorna</a:t>
            </a:r>
            <a:r>
              <a:rPr lang="pt-BR" sz="2200" dirty="0">
                <a:latin typeface="Arial" pitchFamily="34" charset="0"/>
                <a:cs typeface="Arial" pitchFamily="34" charset="0"/>
              </a:rPr>
              <a:t> Pires. Revisão: Cristiane Costa e Liliane Maria A. Silva. Belo Horizonte: UEMG, 2016.  1 vídeo (14 min10). Disponível em: https://www.youtube.com/watch?v=exknmCmAE-Q. Acesso em: 11 jun. 2019. </a:t>
            </a:r>
          </a:p>
        </p:txBody>
      </p:sp>
    </p:spTree>
    <p:extLst>
      <p:ext uri="{BB962C8B-B14F-4D97-AF65-F5344CB8AC3E}">
        <p14:creationId xmlns:p14="http://schemas.microsoft.com/office/powerpoint/2010/main" val="259761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Versões Logo Biblioteca-02.png"/>
          <p:cNvPicPr>
            <a:picLocks noChangeAspect="1"/>
          </p:cNvPicPr>
          <p:nvPr/>
        </p:nvPicPr>
        <p:blipFill>
          <a:blip r:embed="rId2"/>
          <a:stretch>
            <a:fillRect/>
          </a:stretch>
        </p:blipFill>
        <p:spPr>
          <a:xfrm>
            <a:off x="4196859" y="3724557"/>
            <a:ext cx="3798282" cy="2289161"/>
          </a:xfrm>
          <a:prstGeom prst="rect">
            <a:avLst/>
          </a:prstGeom>
        </p:spPr>
      </p:pic>
      <p:sp>
        <p:nvSpPr>
          <p:cNvPr id="20" name="CaixaDeTexto 19">
            <a:extLst>
              <a:ext uri="{FF2B5EF4-FFF2-40B4-BE49-F238E27FC236}">
                <a16:creationId xmlns:a16="http://schemas.microsoft.com/office/drawing/2014/main" id="{D7950A8B-3DC0-704A-957A-D005BA712D0D}"/>
              </a:ext>
            </a:extLst>
          </p:cNvPr>
          <p:cNvSpPr txBox="1"/>
          <p:nvPr/>
        </p:nvSpPr>
        <p:spPr>
          <a:xfrm>
            <a:off x="1937657" y="1719746"/>
            <a:ext cx="8316686" cy="1077218"/>
          </a:xfrm>
          <a:prstGeom prst="rect">
            <a:avLst/>
          </a:prstGeom>
          <a:noFill/>
        </p:spPr>
        <p:txBody>
          <a:bodyPr wrap="square" rtlCol="0">
            <a:spAutoFit/>
          </a:bodyPr>
          <a:lstStyle/>
          <a:p>
            <a:pPr algn="ctr"/>
            <a:r>
              <a:rPr lang="pt-BR" sz="3200" b="1" dirty="0">
                <a:latin typeface="Arial" panose="020B0604020202020204" pitchFamily="34" charset="0"/>
                <a:cs typeface="Arial" panose="020B0604020202020204" pitchFamily="34" charset="0"/>
              </a:rPr>
              <a:t>Em casos de dúvidas entre em</a:t>
            </a:r>
          </a:p>
          <a:p>
            <a:pPr algn="ctr"/>
            <a:r>
              <a:rPr lang="pt-BR" sz="3200" b="1" dirty="0">
                <a:latin typeface="Arial" panose="020B0604020202020204" pitchFamily="34" charset="0"/>
                <a:cs typeface="Arial" panose="020B0604020202020204" pitchFamily="34" charset="0"/>
                <a:hlinkClick r:id="rId3"/>
              </a:rPr>
              <a:t>contato clicando aqui</a:t>
            </a:r>
            <a:endParaRPr lang="pt-BR" sz="3200" b="1" dirty="0">
              <a:latin typeface="Arial" panose="020B0604020202020204" pitchFamily="34" charset="0"/>
              <a:cs typeface="Arial" panose="020B0604020202020204" pitchFamily="34" charset="0"/>
            </a:endParaRPr>
          </a:p>
        </p:txBody>
      </p:sp>
      <p:sp>
        <p:nvSpPr>
          <p:cNvPr id="22" name="Espaço Reservado para Número de Slide 21"/>
          <p:cNvSpPr>
            <a:spLocks noGrp="1"/>
          </p:cNvSpPr>
          <p:nvPr>
            <p:ph type="sldNum" sz="quarter" idx="12"/>
          </p:nvPr>
        </p:nvSpPr>
        <p:spPr/>
        <p:txBody>
          <a:bodyPr/>
          <a:lstStyle/>
          <a:p>
            <a:fld id="{A613FFDA-7FDB-044B-9E25-AC20ACA374C5}" type="slidenum">
              <a:rPr lang="pt-BR" smtClean="0"/>
              <a:pPr/>
              <a:t>84</a:t>
            </a:fld>
            <a:endParaRPr lang="pt-BR"/>
          </a:p>
        </p:txBody>
      </p:sp>
    </p:spTree>
    <p:extLst>
      <p:ext uri="{BB962C8B-B14F-4D97-AF65-F5344CB8AC3E}">
        <p14:creationId xmlns:p14="http://schemas.microsoft.com/office/powerpoint/2010/main" val="1478996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7"/>
          <p:cNvSpPr>
            <a:spLocks noGrp="1"/>
          </p:cNvSpPr>
          <p:nvPr>
            <p:ph type="sldNum" sz="quarter" idx="12"/>
          </p:nvPr>
        </p:nvSpPr>
        <p:spPr/>
        <p:txBody>
          <a:bodyPr/>
          <a:lstStyle/>
          <a:p>
            <a:fld id="{A613FFDA-7FDB-044B-9E25-AC20ACA374C5}" type="slidenum">
              <a:rPr lang="pt-BR" smtClean="0"/>
              <a:pPr/>
              <a:t>9</a:t>
            </a:fld>
            <a:endParaRPr lang="pt-BR"/>
          </a:p>
        </p:txBody>
      </p:sp>
      <p:sp>
        <p:nvSpPr>
          <p:cNvPr id="9" name="CaixaDeTexto 8">
            <a:extLst>
              <a:ext uri="{FF2B5EF4-FFF2-40B4-BE49-F238E27FC236}">
                <a16:creationId xmlns:a16="http://schemas.microsoft.com/office/drawing/2014/main" id="{D7950A8B-3DC0-704A-957A-D005BA712D0D}"/>
              </a:ext>
            </a:extLst>
          </p:cNvPr>
          <p:cNvSpPr txBox="1"/>
          <p:nvPr/>
        </p:nvSpPr>
        <p:spPr>
          <a:xfrm>
            <a:off x="769256" y="477616"/>
            <a:ext cx="9914785" cy="707886"/>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ORIENTAÇÕES</a:t>
            </a:r>
          </a:p>
        </p:txBody>
      </p:sp>
      <p:sp>
        <p:nvSpPr>
          <p:cNvPr id="4" name="Retângulo 3"/>
          <p:cNvSpPr/>
          <p:nvPr/>
        </p:nvSpPr>
        <p:spPr>
          <a:xfrm>
            <a:off x="1040523" y="1451687"/>
            <a:ext cx="9643517" cy="5016758"/>
          </a:xfrm>
          <a:prstGeom prst="rect">
            <a:avLst/>
          </a:prstGeom>
        </p:spPr>
        <p:txBody>
          <a:bodyPr wrap="square">
            <a:spAutoFit/>
          </a:bodyPr>
          <a:lstStyle/>
          <a:p>
            <a:pPr marL="457200" indent="-457200">
              <a:buFont typeface="Wingdings" pitchFamily="2" charset="2"/>
              <a:buChar char="ü"/>
            </a:pPr>
            <a:r>
              <a:rPr lang="pt-BR" sz="3200" dirty="0">
                <a:latin typeface="Arial" pitchFamily="34" charset="0"/>
                <a:cs typeface="Arial" pitchFamily="34" charset="0"/>
              </a:rPr>
              <a:t>Todas as informações deverão ser digitadas exatamente iguais as dos documentos </a:t>
            </a:r>
          </a:p>
          <a:p>
            <a:pPr marL="457200" indent="-457200">
              <a:buFont typeface="Wingdings" pitchFamily="2" charset="2"/>
              <a:buChar char="ü"/>
            </a:pPr>
            <a:r>
              <a:rPr lang="pt-BR" sz="3200" dirty="0">
                <a:latin typeface="Arial" pitchFamily="34" charset="0"/>
                <a:cs typeface="Arial" pitchFamily="34" charset="0"/>
              </a:rPr>
              <a:t>Inclusive os nomes do pai e da mãe, deverão estar idênticos ao que consta no seu documento </a:t>
            </a:r>
          </a:p>
          <a:p>
            <a:pPr marL="457200" indent="-457200">
              <a:buFont typeface="Wingdings" pitchFamily="2" charset="2"/>
              <a:buChar char="ü"/>
            </a:pPr>
            <a:r>
              <a:rPr lang="pt-BR" sz="3200" dirty="0">
                <a:latin typeface="Arial" pitchFamily="34" charset="0"/>
                <a:cs typeface="Arial" pitchFamily="34" charset="0"/>
              </a:rPr>
              <a:t>Os dados de passaporte, não são obrigatórios </a:t>
            </a:r>
          </a:p>
          <a:p>
            <a:pPr marL="457200" indent="-457200">
              <a:buFont typeface="Wingdings" pitchFamily="2" charset="2"/>
              <a:buChar char="ü"/>
            </a:pPr>
            <a:r>
              <a:rPr lang="pt-BR" sz="3200" dirty="0">
                <a:latin typeface="Arial" pitchFamily="34" charset="0"/>
                <a:cs typeface="Arial" pitchFamily="34" charset="0"/>
              </a:rPr>
              <a:t>Insira uma foto na imagem representativa para ser disponibilizada no seu currículo, que poderá ser inserida após preenchimento dos demais dados do cadastro</a:t>
            </a:r>
          </a:p>
          <a:p>
            <a:pPr marL="457200" indent="-457200">
              <a:buFont typeface="Wingdings" pitchFamily="2" charset="2"/>
              <a:buChar char="ü"/>
            </a:pPr>
            <a:r>
              <a:rPr lang="pt-BR" sz="3200" dirty="0">
                <a:latin typeface="Arial" pitchFamily="34" charset="0"/>
                <a:cs typeface="Arial" pitchFamily="34" charset="0"/>
              </a:rPr>
              <a:t>A foto é obrigatória</a:t>
            </a:r>
          </a:p>
        </p:txBody>
      </p:sp>
    </p:spTree>
    <p:extLst>
      <p:ext uri="{BB962C8B-B14F-4D97-AF65-F5344CB8AC3E}">
        <p14:creationId xmlns:p14="http://schemas.microsoft.com/office/powerpoint/2010/main" val="97191222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6752</TotalTime>
  <Words>3088</Words>
  <Application>Microsoft Office PowerPoint</Application>
  <PresentationFormat>Widescreen</PresentationFormat>
  <Paragraphs>371</Paragraphs>
  <Slides>84</Slides>
  <Notes>39</Notes>
  <HiddenSlides>0</HiddenSlides>
  <MMClips>0</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84</vt:i4>
      </vt:variant>
    </vt:vector>
  </HeadingPairs>
  <TitlesOfParts>
    <vt:vector size="90" baseType="lpstr">
      <vt:lpstr>Arial</vt:lpstr>
      <vt:lpstr>Calibri</vt:lpstr>
      <vt:lpstr>Calibri Light</vt:lpstr>
      <vt:lpstr>Wingdings</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Maria Clara</dc:creator>
  <cp:lastModifiedBy>Patricia</cp:lastModifiedBy>
  <cp:revision>153</cp:revision>
  <dcterms:created xsi:type="dcterms:W3CDTF">2021-09-28T22:14:54Z</dcterms:created>
  <dcterms:modified xsi:type="dcterms:W3CDTF">2022-05-30T23:40:49Z</dcterms:modified>
</cp:coreProperties>
</file>