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7" r:id="rId38"/>
    <p:sldId id="328" r:id="rId39"/>
    <p:sldId id="289" r:id="rId40"/>
    <p:sldId id="329" r:id="rId41"/>
    <p:sldId id="288" r:id="rId4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1D5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9" autoAdjust="0"/>
    <p:restoredTop sz="94521" autoAdjust="0"/>
  </p:normalViewPr>
  <p:slideViewPr>
    <p:cSldViewPr snapToGrid="0" snapToObjects="1">
      <p:cViewPr varScale="1">
        <p:scale>
          <a:sx n="65" d="100"/>
          <a:sy n="65" d="100"/>
        </p:scale>
        <p:origin x="82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F057-1E99-4588-B469-DDDC150750F7}" type="datetimeFigureOut">
              <a:rPr lang="pt-BR" smtClean="0"/>
              <a:t>11/08/2022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E0AAB-1FCE-445D-B30D-A71110D58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045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0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8E5C19-4F95-7D4E-AE8C-065D31FF7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D6A221-3EB1-F749-88EF-ED66A3209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7E6B95-3910-A349-9DD3-6D67EF984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EC68-3D70-4018-B8DA-7D9BCB69F30C}" type="datetime1">
              <a:rPr lang="pt-BR" smtClean="0"/>
              <a:t>11/08/2022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A89615-E1CF-D948-86C7-05D508953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E30CA1-51D8-8D4B-836F-33E3B0F10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2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C063A0-ABC3-FA49-A101-CBB19D72D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9DB7D99-FC47-D841-B3F4-655089AC4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68DE60-BD6C-EF41-9C9B-DF25B2642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DF55-4AEB-4954-A05D-5F5A57ED3516}" type="datetime1">
              <a:rPr lang="pt-BR" smtClean="0"/>
              <a:t>11/08/2022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0511FA-1BAC-704D-941A-24E964C0C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940737-EC6E-504A-8E62-4F2CAFA75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64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91D915-CB8A-9047-99BC-BF2083BA16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FDA0C1D-AD64-6548-AEDC-092054E86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372525-E175-4B43-8C39-DB664F15B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07F4-E450-415B-991D-16C9D3797A3C}" type="datetime1">
              <a:rPr lang="pt-BR" smtClean="0"/>
              <a:t>11/08/2022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7441FC-302A-6E49-8946-9E840792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7AFEA2-E451-204C-92E3-6475A5310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81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C9E8D-2BA2-8942-A0F8-4BBD7BA27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1BE181-6A30-AD40-89FF-E26AA8798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354917-0B68-B945-ACEF-2CE22DF7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205C-18AA-4BD7-8CA4-C7D059CFE42C}" type="datetime1">
              <a:rPr lang="pt-BR" smtClean="0"/>
              <a:t>11/08/2022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AB239D-B0CE-EA4F-B606-7B2BCAEA4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10A603-27ED-2541-AFE0-6BC22A98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10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704640-A9E3-6F4C-AC85-7340542FA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7FF1CA-528D-6948-AAC1-D70D4BA1F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738270-A3F9-B148-AE2C-862739591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23FA-7565-4E46-936E-4DA231D80106}" type="datetime1">
              <a:rPr lang="pt-BR" smtClean="0"/>
              <a:t>11/08/2022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BE7D41-8FF9-7649-97E8-BC1A27CDD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2D4AA6-60BE-CD4F-A03D-3862B20C9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85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9CA98-6B1C-0242-8C68-2D89FA4D0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FA09D6-D5CC-0240-A3EA-B831D83932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EFBE47D-9335-1A4C-AC0F-286252927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617F89-7C4C-764A-B0AC-FC490066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F045-8458-4B2D-B3E3-61CAF6002384}" type="datetime1">
              <a:rPr lang="pt-BR" smtClean="0"/>
              <a:t>11/08/2022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9E7E1-9C27-7643-9599-1ED9B21EA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AD8475-B668-A547-934E-7D0242AFD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87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2709B9-3218-244A-8C92-87187A2F2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D84F591-88A0-204E-B74F-3F39DA1D7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E0F19D-E956-0F4C-8A87-33A90E4E3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7BA407F-1B74-7345-A013-12710D3D0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4065795-12A1-6542-986A-BE742DD13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E8D351C-A984-7442-894D-D4CE491C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1C6A-0531-4218-A79F-3417E2C65DCB}" type="datetime1">
              <a:rPr lang="pt-BR" smtClean="0"/>
              <a:t>11/08/2022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207C2BD-3A0E-3C40-84B1-B68BBCB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CDC2DCF-71DA-AE47-9318-A6D42680E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52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7F44E-402E-AB4A-8090-18DD978ED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58D0951-7026-F44A-8577-423F68A7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9A08-E58A-4BDB-9E2C-FC111D60C73F}" type="datetime1">
              <a:rPr lang="pt-BR" smtClean="0"/>
              <a:t>11/08/2022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980C243-ABE9-CC48-9B0A-825F5164B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420DB13-7EC4-B14E-AD0F-363FCAE61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975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65D2D79-4C93-234D-98E6-C1C561B7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2292-B17E-47B3-8944-DACA897388C1}" type="datetime1">
              <a:rPr lang="pt-BR" smtClean="0"/>
              <a:t>11/08/2022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27B0A10-B69E-F548-B7E5-3A862F8A6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684CEF6-E567-144F-B9E1-C2E9E97DF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64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D6E31-6A95-EC42-A531-34A1E2F7B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F6D237-2D4F-3749-9763-86851CEAB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3D4DC3A-747A-5748-9EF2-BAB7DE0C0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817C047-21F5-A743-83E6-B5ED3CF35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AF9F-A17C-46DE-8FCD-934E5F354F5C}" type="datetime1">
              <a:rPr lang="pt-BR" smtClean="0"/>
              <a:t>11/08/2022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CE550D0-9111-7647-8458-2BE99FA0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558323A-B38B-C64A-8DB1-E0D8EF3E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138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B45809-2FC7-D545-9B18-E1EE03B8E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0E7E021-5D4B-7C42-A79F-EA628170A6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D4BE7C-7955-0948-8395-408309715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D343EB-5DC4-2F4D-9E34-0B60ABE69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D8E8-AFAD-4640-A745-DE6F46D09C60}" type="datetime1">
              <a:rPr lang="pt-BR" smtClean="0"/>
              <a:t>11/08/2022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FCF059B-587D-7240-B63E-0F224ADD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E85661-070E-BB42-9793-DF673AD3F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84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 l="63000" t="-35000" r="-26000" b="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8D62352-EEBF-E349-B151-435188C06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3DBF3A-6C27-B544-A6E8-3ED9A3C9B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46E058-32AB-4648-BDDB-B0B4EB173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FBB9C-72FE-48F6-9C30-A08E2C1117D6}" type="datetime1">
              <a:rPr lang="pt-BR" smtClean="0"/>
              <a:t>11/08/2022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C03475-F72E-DD4E-9AC2-22A3EA5BD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EFDFC4-55B0-8A45-A395-BB0A55C0A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4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ecas.ufu.br/telefones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5D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30E8BD0-2AE4-AB4B-A059-382CD2ADC7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33839" t="26667" r="36551" b="42857"/>
          <a:stretch/>
        </p:blipFill>
        <p:spPr>
          <a:xfrm rot="11690433">
            <a:off x="8612555" y="-1407162"/>
            <a:ext cx="5736487" cy="5904218"/>
          </a:xfrm>
          <a:prstGeom prst="rect">
            <a:avLst/>
          </a:prstGeom>
          <a:noFill/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E9EB22E9-B4D4-2143-98E7-48474A0DC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6053" y="5461000"/>
            <a:ext cx="1837745" cy="1147323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BACA8275-3CE1-A241-91E1-50DD9BA7AD20}"/>
              </a:ext>
            </a:extLst>
          </p:cNvPr>
          <p:cNvSpPr txBox="1"/>
          <p:nvPr/>
        </p:nvSpPr>
        <p:spPr>
          <a:xfrm>
            <a:off x="487860" y="1368503"/>
            <a:ext cx="73463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ELABORAÇÃO DE REFERÊNCIAS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B566E5F-CCA1-D04E-B418-FC78029B861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261" t="5556" r="34635" b="5862"/>
          <a:stretch/>
        </p:blipFill>
        <p:spPr>
          <a:xfrm>
            <a:off x="8712200" y="5461000"/>
            <a:ext cx="809070" cy="11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952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54" y="5057775"/>
            <a:ext cx="3675646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5" y="1185704"/>
            <a:ext cx="1080034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800" dirty="0">
                <a:latin typeface="Arial" pitchFamily="34" charset="0"/>
                <a:cs typeface="Arial" pitchFamily="34" charset="0"/>
              </a:rPr>
              <a:t>Para obras sem indicação de autoria, destacar a primeira </a:t>
            </a:r>
          </a:p>
          <a:p>
            <a:pPr algn="ctr"/>
            <a:r>
              <a:rPr lang="pt-BR" sz="2800" dirty="0">
                <a:latin typeface="Arial" pitchFamily="34" charset="0"/>
                <a:cs typeface="Arial" pitchFamily="34" charset="0"/>
              </a:rPr>
              <a:t>palavra do título com letras maiúsculas, incluindo artigo e </a:t>
            </a:r>
          </a:p>
          <a:p>
            <a:pPr algn="ctr"/>
            <a:r>
              <a:rPr lang="pt-BR" sz="2800" dirty="0">
                <a:latin typeface="Arial" pitchFamily="34" charset="0"/>
                <a:cs typeface="Arial" pitchFamily="34" charset="0"/>
              </a:rPr>
              <a:t>palavra monossilábica.</a:t>
            </a:r>
          </a:p>
          <a:p>
            <a:pPr algn="ctr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800" dirty="0">
                <a:latin typeface="Arial" pitchFamily="34" charset="0"/>
                <a:cs typeface="Arial" pitchFamily="34" charset="0"/>
              </a:rPr>
              <a:t>Neste caso, o destaque (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negrito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, itálico ou </a:t>
            </a:r>
          </a:p>
          <a:p>
            <a:pPr algn="ctr"/>
            <a:r>
              <a:rPr lang="pt-BR" sz="2800" dirty="0">
                <a:latin typeface="Arial" pitchFamily="34" charset="0"/>
                <a:cs typeface="Arial" pitchFamily="34" charset="0"/>
              </a:rPr>
              <a:t>sublinhado) no título não se aplica.</a:t>
            </a:r>
          </a:p>
          <a:p>
            <a:pPr algn="ctr"/>
            <a:endParaRPr lang="pt-BR" sz="2800" dirty="0">
              <a:latin typeface="Arial" pitchFamily="34" charset="0"/>
              <a:cs typeface="Arial" pitchFamily="34" charset="0"/>
            </a:endParaRPr>
          </a:p>
          <a:p>
            <a:br>
              <a:rPr lang="pt-BR" sz="2800" dirty="0">
                <a:latin typeface="Arial" pitchFamily="34" charset="0"/>
                <a:cs typeface="Arial" pitchFamily="34" charset="0"/>
              </a:rPr>
            </a:br>
            <a:r>
              <a:rPr lang="pt-BR" sz="2800" dirty="0">
                <a:latin typeface="Arial" pitchFamily="34" charset="0"/>
                <a:cs typeface="Arial" pitchFamily="34" charset="0"/>
              </a:rPr>
              <a:t>ENCAMINHAMENTO de alunos do ensino regular para o atendimento especializado. Brasília, DF: Secretaria de Educação Especial, 1994.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53454" y="570151"/>
            <a:ext cx="108003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4000" b="1" dirty="0">
                <a:latin typeface="Arial" pitchFamily="34" charset="0"/>
                <a:cs typeface="Arial" pitchFamily="34" charset="0"/>
              </a:rPr>
              <a:t>SEM AUTORIA </a:t>
            </a:r>
            <a:br>
              <a:rPr lang="pt-BR" altLang="pt-BR" sz="4000" b="1" dirty="0">
                <a:latin typeface="Arial" pitchFamily="34" charset="0"/>
                <a:cs typeface="Arial" pitchFamily="34" charset="0"/>
              </a:rPr>
            </a:b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147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55" y="4924425"/>
            <a:ext cx="980974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5" y="1185704"/>
            <a:ext cx="1080034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O título é destacado (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negrito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, itálico ou sublinhado), </a:t>
            </a: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de forma padronizada e deve ser separado do </a:t>
            </a: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subtítulo por dois pontos (:)</a:t>
            </a:r>
          </a:p>
          <a:p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MILL, D. R. S.; RIBEIRO, L. R. C.; OLIVEIRA, M. R. G. </a:t>
            </a:r>
            <a:r>
              <a:rPr lang="pt-B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Polidocência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na educação a distância: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múltiplos enfoques. São Carlos: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EdUFSCar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2010.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53454" y="570151"/>
            <a:ext cx="10800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4000" b="1" dirty="0">
                <a:latin typeface="Arial" pitchFamily="34" charset="0"/>
                <a:cs typeface="Arial" pitchFamily="34" charset="0"/>
              </a:rPr>
              <a:t>TÍTULO E SUBTÍTULO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055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63" y="5567361"/>
            <a:ext cx="10937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5" y="1185704"/>
            <a:ext cx="1080034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Se constar no documento, deve ser transcrita pelas abreviaturas do numeral ordinal e da palavra edição     </a:t>
            </a: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(no idioma do documento). Ex.:   1. ed.   5th ed.</a:t>
            </a:r>
          </a:p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A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edição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deve ser informada após o título.                      Quando houver indicação de tradutor (após o título), a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edição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virá na sequência.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RIBEIRO JUNIOR, J.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O que é positivismo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12. ed. São Paulo: Brasiliense, 2008.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53454" y="570151"/>
            <a:ext cx="10800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4000" b="1" dirty="0">
                <a:latin typeface="Arial" pitchFamily="34" charset="0"/>
                <a:cs typeface="Arial" pitchFamily="34" charset="0"/>
              </a:rPr>
              <a:t>EDIÇÃO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684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3164" y="5534025"/>
            <a:ext cx="101361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3163" y="2915443"/>
            <a:ext cx="18176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13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53454" y="570151"/>
            <a:ext cx="10800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4000" b="1" dirty="0">
                <a:latin typeface="Arial" pitchFamily="34" charset="0"/>
                <a:cs typeface="Arial" pitchFamily="34" charset="0"/>
              </a:rPr>
              <a:t>LOCAL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5" y="1185704"/>
            <a:ext cx="1080034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800" dirty="0">
                <a:latin typeface="Arial" pitchFamily="34" charset="0"/>
                <a:cs typeface="Arial" pitchFamily="34" charset="0"/>
              </a:rPr>
              <a:t>Deve-se indicar a cidade, na ausência pode-se mencionar o estado ou país, desde que conste no documento.</a:t>
            </a:r>
          </a:p>
          <a:p>
            <a:pPr algn="ctr"/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RIBEIRO JUNIOR, J.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O que é positivismo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12. ed. São Paulo: Brasiliense, 2008.</a:t>
            </a:r>
          </a:p>
          <a:p>
            <a:pPr algn="ctr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800" dirty="0">
                <a:latin typeface="Arial" pitchFamily="34" charset="0"/>
                <a:cs typeface="Arial" pitchFamily="34" charset="0"/>
              </a:rPr>
              <a:t>Para documentos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sem local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, informar a expressão </a:t>
            </a:r>
          </a:p>
          <a:p>
            <a:pPr algn="ctr"/>
            <a:r>
              <a:rPr lang="pt-BR" sz="2800" b="1" dirty="0" err="1">
                <a:latin typeface="Arial" pitchFamily="34" charset="0"/>
                <a:cs typeface="Arial" pitchFamily="34" charset="0"/>
              </a:rPr>
              <a:t>sine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loco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abreviada, entre colchetes.</a:t>
            </a:r>
          </a:p>
          <a:p>
            <a:b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RIBEIRO JUNIOR, J.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O que é positivismo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12. ed. [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S. l.]: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Brasiliense, 2008.</a:t>
            </a:r>
          </a:p>
        </p:txBody>
      </p:sp>
    </p:spTree>
    <p:extLst>
      <p:ext uri="{BB962C8B-B14F-4D97-AF65-F5344CB8AC3E}">
        <p14:creationId xmlns:p14="http://schemas.microsoft.com/office/powerpoint/2010/main" val="2054197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1185704"/>
            <a:ext cx="111653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dirty="0">
                <a:latin typeface="Arial" pitchFamily="34" charset="0"/>
                <a:cs typeface="Arial" pitchFamily="34" charset="0"/>
              </a:rPr>
              <a:t>A editora deve ser indicada como aparece no documento, exceto as palavras que designam a natureza jurídica ou comercial (Ltda., S. A. etc.).</a:t>
            </a:r>
          </a:p>
          <a:p>
            <a:pPr algn="ctr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dirty="0">
                <a:latin typeface="Arial" pitchFamily="34" charset="0"/>
                <a:cs typeface="Arial" pitchFamily="34" charset="0"/>
              </a:rPr>
              <a:t>Para documentos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sem editora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informar a expressão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sine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nomine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abreviada, entre colchetes [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s. n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.].</a:t>
            </a:r>
          </a:p>
          <a:p>
            <a:pPr algn="ctr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dirty="0">
                <a:latin typeface="Arial" pitchFamily="34" charset="0"/>
                <a:cs typeface="Arial" pitchFamily="34" charset="0"/>
              </a:rPr>
              <a:t>Documentos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sem local e editora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informar as duas expressões, em itálico e entre colchetes [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S. 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.: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s. n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.].</a:t>
            </a:r>
          </a:p>
          <a:p>
            <a:pPr algn="ctr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dirty="0">
                <a:latin typeface="Arial" pitchFamily="34" charset="0"/>
                <a:cs typeface="Arial" pitchFamily="34" charset="0"/>
              </a:rPr>
              <a:t>Quando a editora for também autora (pessoa jurídica), pode-se indicá-la de forma abreviada (ou sigla), desde que conste no documento.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14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53454" y="570151"/>
            <a:ext cx="10800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4000" b="1" dirty="0">
                <a:latin typeface="Arial" pitchFamily="34" charset="0"/>
                <a:cs typeface="Arial" pitchFamily="34" charset="0"/>
              </a:rPr>
              <a:t>EDITORA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162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1185704"/>
            <a:ext cx="111653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Todas as referências devem conter uma data. </a:t>
            </a:r>
          </a:p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Na falta de data no documento, identificar uma aproximada e registrá-la entre colchetes:</a:t>
            </a:r>
          </a:p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lvl="6"/>
            <a:r>
              <a:rPr lang="pt-BR" sz="3200" dirty="0">
                <a:latin typeface="Arial" pitchFamily="34" charset="0"/>
                <a:cs typeface="Arial" pitchFamily="34" charset="0"/>
              </a:rPr>
              <a:t>[2018?] ano provável</a:t>
            </a:r>
          </a:p>
          <a:p>
            <a:pPr lvl="6"/>
            <a:r>
              <a:rPr lang="pt-BR" sz="3200" dirty="0">
                <a:latin typeface="Arial" pitchFamily="34" charset="0"/>
                <a:cs typeface="Arial" pitchFamily="34" charset="0"/>
              </a:rPr>
              <a:t>[2017] ano certo, não indicado no item</a:t>
            </a:r>
          </a:p>
          <a:p>
            <a:pPr lvl="6"/>
            <a:r>
              <a:rPr lang="pt-BR" sz="3200" dirty="0">
                <a:latin typeface="Arial" pitchFamily="34" charset="0"/>
                <a:cs typeface="Arial" pitchFamily="34" charset="0"/>
              </a:rPr>
              <a:t>[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ca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. 2015] ano aproximado</a:t>
            </a:r>
          </a:p>
          <a:p>
            <a:pPr lvl="6"/>
            <a:r>
              <a:rPr lang="pt-BR" sz="3200" dirty="0">
                <a:latin typeface="Arial" pitchFamily="34" charset="0"/>
                <a:cs typeface="Arial" pitchFamily="34" charset="0"/>
              </a:rPr>
              <a:t>[200-] década certa</a:t>
            </a:r>
          </a:p>
          <a:p>
            <a:pPr lvl="6"/>
            <a:r>
              <a:rPr lang="pt-BR" sz="3200" dirty="0">
                <a:latin typeface="Arial" pitchFamily="34" charset="0"/>
                <a:cs typeface="Arial" pitchFamily="34" charset="0"/>
              </a:rPr>
              <a:t>[201-?] década provável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15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53454" y="570151"/>
            <a:ext cx="10800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635851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631" y="3909526"/>
            <a:ext cx="899319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1185704"/>
            <a:ext cx="111653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Elementos essenciais: 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AUTOR do capítulo. Título do capítulo. In: AUTOR da obra.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Título da obra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subtítulo. edição. Local: Editora, data. Páginas inicial e final.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SOUZA, F. C. A teoria das representações sociais na pesquisa educacional. In: BIANCHETTI, L.; MEKSENAS, P. (org.).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A trama do conhecimento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teoria, método e escrita em ciência e pesquisa. São Paulo: Papirus, 2008. cap. 5, p. 205-220.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Havendo mais de um responsável, o tipo de participação deve constar, no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singular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, em letras minúsculas.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16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53454" y="570151"/>
            <a:ext cx="10800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CAPÍTULO DE LIVRO</a:t>
            </a:r>
          </a:p>
        </p:txBody>
      </p:sp>
    </p:spTree>
    <p:extLst>
      <p:ext uri="{BB962C8B-B14F-4D97-AF65-F5344CB8AC3E}">
        <p14:creationId xmlns:p14="http://schemas.microsoft.com/office/powerpoint/2010/main" val="3463194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1185704"/>
            <a:ext cx="111653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Elementos essenciais: 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AUTOR do trabalho. Título do trabalho.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 In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NOME DO EVENTO, número de ocorrência (se houver), ano, local de realização.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Título da obra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subtítulo. Local: Editora, data. Páginas inicial-final.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REIS, D. S. O rural e urbano no Brasil.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In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ENCONTRO NACIONAL DE ESTUDOS POPULACIONAIS, 15., 2006, Caxambu.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Anais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[...]. Caxambu: ABEP, 2006. p. 1-13. 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17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53454" y="570151"/>
            <a:ext cx="10800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TRABALHO APRESENTADO EM EVENTO</a:t>
            </a:r>
          </a:p>
        </p:txBody>
      </p:sp>
    </p:spTree>
    <p:extLst>
      <p:ext uri="{BB962C8B-B14F-4D97-AF65-F5344CB8AC3E}">
        <p14:creationId xmlns:p14="http://schemas.microsoft.com/office/powerpoint/2010/main" val="3992843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1185704"/>
            <a:ext cx="1116530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Elementos essenciais: 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AUTOR.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Título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subtítulo. Ano de depósito. Tipo do trabalho (Grau) – Vinculação acadêmica, local e ano de apresentação ou defesa.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FREITAS, Beatriz Silva. 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Silêncio e censura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a biblioteca da Universidade de Brasília nos anos de chumbo da ditadura militar. 2016. Trabalho de Conclusão de Curso (Graduação em Biblioteconomia) – Faculdade de Informação e Comunicação, Universidade Federal de Goiás, Goiânia, 2016.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18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53454" y="570151"/>
            <a:ext cx="10800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TRABALHO DE CONCLUSÃO DE CURSO</a:t>
            </a:r>
          </a:p>
        </p:txBody>
      </p:sp>
    </p:spTree>
    <p:extLst>
      <p:ext uri="{BB962C8B-B14F-4D97-AF65-F5344CB8AC3E}">
        <p14:creationId xmlns:p14="http://schemas.microsoft.com/office/powerpoint/2010/main" val="2603357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3938101"/>
            <a:ext cx="84613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3" y="3505200"/>
            <a:ext cx="6484937" cy="435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1185704"/>
            <a:ext cx="111653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O nome do orientador e o número de folhas podem ser incluídos como elementos complementares. 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FERREIRA, G. R.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Memórias de mulheres jornalistas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histórias, mercado e docência. Orientadora: Raquel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Discini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de Campos. 2018. 123 f. Dissertação (Mestrado em Educação) – Faculdade de Educação, Universidade Federal de Uberlândia, Uberlândia, 2018. Disponível em: http://repositorio.ufu.br/bitstream/123456789/21545/3/MemoriasMulheresJornalistas.pdf. Acesso em: 13 fev. 2019.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19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53454" y="570151"/>
            <a:ext cx="10800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TRABALHO DE CONCLUSÃO DE CURSO</a:t>
            </a:r>
          </a:p>
        </p:txBody>
      </p:sp>
    </p:spTree>
    <p:extLst>
      <p:ext uri="{BB962C8B-B14F-4D97-AF65-F5344CB8AC3E}">
        <p14:creationId xmlns:p14="http://schemas.microsoft.com/office/powerpoint/2010/main" val="316391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769256" y="768379"/>
            <a:ext cx="93674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ELABORAÇÃO DE REFERÊNCIAS</a:t>
            </a:r>
          </a:p>
          <a:p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ABNT NBR 6023/2018</a:t>
            </a:r>
          </a:p>
          <a:p>
            <a:pPr algn="ctr"/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Orienta a preparação e compilação de referências de material utilizado para a produção de documentos 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737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031" y="3838575"/>
            <a:ext cx="3979069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1185704"/>
            <a:ext cx="111653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Elementos essenciais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AUTOR. Título: subtítulo.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Título do periódico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, Local, ano e/ou volume, número, páginas inicial e final do artigo, data de publicação.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MARTELETO, Regina Maria. Análise de redes sociais: aplicação nos estudos de transferência da informação.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Ciência da Informação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, Brasília, DF, v. 30, n. 1, p. 71-81, jan./abr. 2001.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Neste caso, destaca-se o título do periódico.</a:t>
            </a:r>
          </a:p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20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53454" y="570151"/>
            <a:ext cx="10800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ARTIGO PUBLICADO EM PERIÓDICO</a:t>
            </a:r>
          </a:p>
        </p:txBody>
      </p:sp>
    </p:spTree>
    <p:extLst>
      <p:ext uri="{BB962C8B-B14F-4D97-AF65-F5344CB8AC3E}">
        <p14:creationId xmlns:p14="http://schemas.microsoft.com/office/powerpoint/2010/main" val="3387784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263" y="3816210"/>
            <a:ext cx="18557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53" y="2941638"/>
            <a:ext cx="1120039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714" y="2428875"/>
            <a:ext cx="150256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1546651"/>
            <a:ext cx="114540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BENTO, Berenice.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Necrobiopoder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quem pode habitar o Estado-nação?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Cadernos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Pagu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, Campinas, n. 53, e185305, 2018. 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DOI: https://doi.org/10.1590/18094449201800530005. Disponível em:  https://www.scielo.br/pdf/cpa/n53/1809-4449-cpa-18094449201800530005.pdf. Acesso em: 2 nov. 2020.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Modelo com </a:t>
            </a:r>
            <a:r>
              <a:rPr lang="pt-BR" sz="3200" i="1" dirty="0">
                <a:latin typeface="Arial" pitchFamily="34" charset="0"/>
                <a:cs typeface="Arial" pitchFamily="34" charset="0"/>
              </a:rPr>
              <a:t>e-</a:t>
            </a:r>
            <a:r>
              <a:rPr lang="pt-BR" sz="3200" i="1" dirty="0" err="1">
                <a:latin typeface="Arial" pitchFamily="34" charset="0"/>
                <a:cs typeface="Arial" pitchFamily="34" charset="0"/>
              </a:rPr>
              <a:t>location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e DOI</a:t>
            </a:r>
          </a:p>
          <a:p>
            <a:pPr algn="ctr"/>
            <a:endParaRPr lang="pt-BR" sz="3200" dirty="0"/>
          </a:p>
          <a:p>
            <a:pPr algn="ctr"/>
            <a:r>
              <a:rPr lang="pt-BR" sz="3200" dirty="0"/>
              <a:t>Os elementos acrescidos devem seguir o idioma do texto em elaboração e não do documento referenciado</a:t>
            </a:r>
            <a:endParaRPr lang="pt-BR" altLang="pt-BR" sz="3200" dirty="0"/>
          </a:p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21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53454" y="296882"/>
            <a:ext cx="114540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>
                <a:latin typeface="Arial" pitchFamily="34" charset="0"/>
                <a:cs typeface="Arial" pitchFamily="34" charset="0"/>
              </a:rPr>
              <a:t>ARTIGO DE PERIÓDICO (MEIO ELETRÔNICO)</a:t>
            </a:r>
          </a:p>
        </p:txBody>
      </p:sp>
    </p:spTree>
    <p:extLst>
      <p:ext uri="{BB962C8B-B14F-4D97-AF65-F5344CB8AC3E}">
        <p14:creationId xmlns:p14="http://schemas.microsoft.com/office/powerpoint/2010/main" val="3338314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63" y="3313112"/>
            <a:ext cx="8651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1546651"/>
            <a:ext cx="1128562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itchFamily="34" charset="0"/>
                <a:cs typeface="Arial" pitchFamily="34" charset="0"/>
              </a:rPr>
              <a:t>Exemplo sem DOI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700" dirty="0">
                <a:latin typeface="Arial" pitchFamily="34" charset="0"/>
                <a:cs typeface="Arial" pitchFamily="34" charset="0"/>
              </a:rPr>
              <a:t>TAYLOR, G. R.; BUTLER, M. A </a:t>
            </a:r>
            <a:r>
              <a:rPr lang="pt-BR" sz="2700" dirty="0" err="1">
                <a:latin typeface="Arial" pitchFamily="34" charset="0"/>
                <a:cs typeface="Arial" pitchFamily="34" charset="0"/>
              </a:rPr>
              <a:t>comparison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7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7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700" dirty="0" err="1">
                <a:latin typeface="Arial" pitchFamily="34" charset="0"/>
                <a:cs typeface="Arial" pitchFamily="34" charset="0"/>
              </a:rPr>
              <a:t>virucidal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700" dirty="0" err="1">
                <a:latin typeface="Arial" pitchFamily="34" charset="0"/>
                <a:cs typeface="Arial" pitchFamily="34" charset="0"/>
              </a:rPr>
              <a:t>properties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7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700" dirty="0" err="1">
                <a:latin typeface="Arial" pitchFamily="34" charset="0"/>
                <a:cs typeface="Arial" pitchFamily="34" charset="0"/>
              </a:rPr>
              <a:t>chlorine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700" dirty="0" err="1">
                <a:latin typeface="Arial" pitchFamily="34" charset="0"/>
                <a:cs typeface="Arial" pitchFamily="34" charset="0"/>
              </a:rPr>
              <a:t>chlorine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700" dirty="0" err="1">
                <a:latin typeface="Arial" pitchFamily="34" charset="0"/>
                <a:cs typeface="Arial" pitchFamily="34" charset="0"/>
              </a:rPr>
              <a:t>dioxide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700" dirty="0" err="1">
                <a:latin typeface="Arial" pitchFamily="34" charset="0"/>
                <a:cs typeface="Arial" pitchFamily="34" charset="0"/>
              </a:rPr>
              <a:t>bromine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700" dirty="0" err="1">
                <a:latin typeface="Arial" pitchFamily="34" charset="0"/>
                <a:cs typeface="Arial" pitchFamily="34" charset="0"/>
              </a:rPr>
              <a:t>chloride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7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700" dirty="0" err="1">
                <a:latin typeface="Arial" pitchFamily="34" charset="0"/>
                <a:cs typeface="Arial" pitchFamily="34" charset="0"/>
              </a:rPr>
              <a:t>iodine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2700" b="1" dirty="0">
                <a:latin typeface="Arial" pitchFamily="34" charset="0"/>
                <a:cs typeface="Arial" pitchFamily="34" charset="0"/>
              </a:rPr>
              <a:t>The </a:t>
            </a:r>
            <a:r>
              <a:rPr lang="pt-BR" sz="2700" b="1" dirty="0" err="1">
                <a:latin typeface="Arial" pitchFamily="34" charset="0"/>
                <a:cs typeface="Arial" pitchFamily="34" charset="0"/>
              </a:rPr>
              <a:t>Journal</a:t>
            </a:r>
            <a:r>
              <a:rPr lang="pt-BR" sz="27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700" b="1" dirty="0" err="1">
                <a:latin typeface="Arial" pitchFamily="34" charset="0"/>
                <a:cs typeface="Arial" pitchFamily="34" charset="0"/>
              </a:rPr>
              <a:t>of</a:t>
            </a:r>
            <a:r>
              <a:rPr lang="pt-BR" sz="27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700" b="1" dirty="0" err="1">
                <a:latin typeface="Arial" pitchFamily="34" charset="0"/>
                <a:cs typeface="Arial" pitchFamily="34" charset="0"/>
              </a:rPr>
              <a:t>Hygiene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, [</a:t>
            </a:r>
            <a:r>
              <a:rPr lang="pt-BR" sz="2700" i="1" dirty="0">
                <a:latin typeface="Arial" pitchFamily="34" charset="0"/>
                <a:cs typeface="Arial" pitchFamily="34" charset="0"/>
              </a:rPr>
              <a:t>s. l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.], v. 89, n. 2, p. 321-328, </a:t>
            </a:r>
            <a:r>
              <a:rPr lang="pt-BR" sz="2700" dirty="0" err="1">
                <a:latin typeface="Arial" pitchFamily="34" charset="0"/>
                <a:cs typeface="Arial" pitchFamily="34" charset="0"/>
              </a:rPr>
              <a:t>Oct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. 1982. Disponível em: https://www-ncbi-nlm-nih.ez34.periodicos.capes.gov.br/pmc/articles/</a:t>
            </a:r>
          </a:p>
          <a:p>
            <a:r>
              <a:rPr lang="pt-BR" sz="2700" dirty="0">
                <a:latin typeface="Arial" pitchFamily="34" charset="0"/>
                <a:cs typeface="Arial" pitchFamily="34" charset="0"/>
              </a:rPr>
              <a:t>PMC2134209/</a:t>
            </a:r>
            <a:r>
              <a:rPr lang="pt-BR" sz="2700" dirty="0" err="1">
                <a:latin typeface="Arial" pitchFamily="34" charset="0"/>
                <a:cs typeface="Arial" pitchFamily="34" charset="0"/>
              </a:rPr>
              <a:t>pdf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/jhyg00026-0146.pdf. Acesso em: 10 nov. 2020.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Indicação de ausência de local com iniciais em </a:t>
            </a: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letras minúsculas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22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53453" y="570151"/>
            <a:ext cx="114540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>
                <a:latin typeface="Arial" pitchFamily="34" charset="0"/>
                <a:cs typeface="Arial" pitchFamily="34" charset="0"/>
              </a:rPr>
              <a:t>ARTIGO DE PERIÓDICO (MEIO ELETRÔNICO)</a:t>
            </a:r>
          </a:p>
        </p:txBody>
      </p:sp>
    </p:spTree>
    <p:extLst>
      <p:ext uri="{BB962C8B-B14F-4D97-AF65-F5344CB8AC3E}">
        <p14:creationId xmlns:p14="http://schemas.microsoft.com/office/powerpoint/2010/main" val="42739610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1546651"/>
            <a:ext cx="112856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Elementos essenciais: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JURISDIÇÃO ou CABEÇALHO DA ENTIDADE. Epígrafe e ementa. Dados da publicação. 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BRASIL. Decreto n° 5.800, de 8 de junho de 2006. Dispõe sobre o Sistema Universidade Aberta do Brasil.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Diário Oficial da União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seção 1, Brasília, DF, ano 143, n. 110, p. 4, 9 jun. 2006.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23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53453" y="570151"/>
            <a:ext cx="114540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LEGISLAÇÃO</a:t>
            </a:r>
          </a:p>
        </p:txBody>
      </p:sp>
    </p:spTree>
    <p:extLst>
      <p:ext uri="{BB962C8B-B14F-4D97-AF65-F5344CB8AC3E}">
        <p14:creationId xmlns:p14="http://schemas.microsoft.com/office/powerpoint/2010/main" val="2639934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88" y="5207794"/>
            <a:ext cx="2405312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777" y="4772025"/>
            <a:ext cx="875247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937" y="2278061"/>
            <a:ext cx="192931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87" y="2658268"/>
            <a:ext cx="453891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1546651"/>
            <a:ext cx="11285620" cy="5293757"/>
          </a:xfrm>
          <a:prstGeom prst="rect">
            <a:avLst/>
          </a:prstGeom>
          <a:noFill/>
          <a:effectLst>
            <a:glow rad="228600">
              <a:schemeClr val="bg1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Em meio eletrônico: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BRASIL.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Lei n° 12.990, de 9 de junho de 2014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Reserva aos negros 20% (vinte por cento) das vagas oferecidas nos concursos públicos [...]. Brasília, DF:  Presidência da República, 2014. Disponível em: http://www.planalto.gov.br/ccivil_03/_ato2011-2014/2014/lei/l12990.htm. Acesso em: 9 fev. 2019. 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Consulta direta no DOU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BRASIL. Lei n° 13.696, de 12 de julho de 2018. Institui a política nacional de leitura e escrita. 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Diário Oficial da União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seção 1, Brasília, DF, ano 155, n. 134, p. 1, 13 jul. 2018. Disponível em: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http://pesquisa.in.gov.br/imprensa/jsp/visualiza/index.jsp?jornal=515&amp;pagina=1&amp;data=13/07/2018. Acesso em: 10 fev. 2019.</a:t>
            </a:r>
          </a:p>
          <a:p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24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53453" y="570151"/>
            <a:ext cx="114540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LEGISLAÇÃO</a:t>
            </a:r>
          </a:p>
        </p:txBody>
      </p:sp>
    </p:spTree>
    <p:extLst>
      <p:ext uri="{BB962C8B-B14F-4D97-AF65-F5344CB8AC3E}">
        <p14:creationId xmlns:p14="http://schemas.microsoft.com/office/powerpoint/2010/main" val="10346055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1546651"/>
            <a:ext cx="112856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Elementos essenciais: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TÍTULO. Diretor e/ou produtor. Local: Produtora ou Distribuidora, data. Suporte. Endereço eletrônico. Data de acesso.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EM BUSCA de um sonho: da engenharia à ficção. [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S. l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: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s. n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.], 2018. 1 vídeo (15 min). Publicado pelo canal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TEDx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Talks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Disponível em: https://www.youtube.com/</a:t>
            </a:r>
          </a:p>
          <a:p>
            <a:r>
              <a:rPr lang="pt-BR" sz="2800" dirty="0" err="1">
                <a:latin typeface="Arial" pitchFamily="34" charset="0"/>
                <a:cs typeface="Arial" pitchFamily="34" charset="0"/>
              </a:rPr>
              <a:t>watch?v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=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lN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--5_3XdII. Acesso em: 29 mar. 2019.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Entrada pelo título.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25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53453" y="570151"/>
            <a:ext cx="114540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FILME E VÍDEO (MEIO ELETRÔNICO)</a:t>
            </a:r>
          </a:p>
        </p:txBody>
      </p:sp>
    </p:spTree>
    <p:extLst>
      <p:ext uri="{BB962C8B-B14F-4D97-AF65-F5344CB8AC3E}">
        <p14:creationId xmlns:p14="http://schemas.microsoft.com/office/powerpoint/2010/main" val="2154607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1546651"/>
            <a:ext cx="112856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>
                <a:latin typeface="Arial" pitchFamily="34" charset="0"/>
                <a:cs typeface="Arial" pitchFamily="34" charset="0"/>
              </a:rPr>
              <a:t>LIVE</a:t>
            </a: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Elementos essenciais: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TÍTULO da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live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Palestrante. Moderador (se constar). Cidade: instituição responsável, data. Descrição física. Live publicada pelo canal ... (se constar). Disponibilidade. Data de acesso.</a:t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ABORDANDO plágio e autoplágio em trabalhos acadêmicos. Palestrante: Natácia Evangelista de Lima. Mediadora: Rosane Garcia Collevatti. [Goiânia]: UFG, 6 ago. 2020. 1 vídeo (90 min). Live. Disponível em: https://www.youtube.com/</a:t>
            </a:r>
          </a:p>
          <a:p>
            <a:r>
              <a:rPr lang="pt-BR" sz="2800" dirty="0" err="1">
                <a:latin typeface="Arial" pitchFamily="34" charset="0"/>
                <a:cs typeface="Arial" pitchFamily="34" charset="0"/>
              </a:rPr>
              <a:t>watch?v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=GXQLeJGFqKs. Acesso em: 12 nov. 2020.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26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53453" y="570151"/>
            <a:ext cx="114540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ACESSO EXCLUSIVO EM MEIO ELETRÔNICO</a:t>
            </a:r>
          </a:p>
        </p:txBody>
      </p:sp>
    </p:spTree>
    <p:extLst>
      <p:ext uri="{BB962C8B-B14F-4D97-AF65-F5344CB8AC3E}">
        <p14:creationId xmlns:p14="http://schemas.microsoft.com/office/powerpoint/2010/main" val="3362934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1172169"/>
            <a:ext cx="112856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SITE / PORTAL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Elementos essenciais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AUTOR.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Título da informação ou produto ou serviço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Versão ou edição (se houver). Local, data. Descrição física do meio eletrônico.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INSTITUTO DO PATRIMÔNIO HISTÓRICO E ARTÍSTICO NACIONAL (Brasil).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IPHAN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Brasília, DF, 2014. Portal. Disponível em: http://portal.iphan.gov.br/</a:t>
            </a:r>
          </a:p>
          <a:p>
            <a:r>
              <a:rPr lang="pt-BR" sz="2800" dirty="0" err="1">
                <a:latin typeface="Arial" pitchFamily="34" charset="0"/>
                <a:cs typeface="Arial" pitchFamily="34" charset="0"/>
              </a:rPr>
              <a:t>bibliotecasIphan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Acesso em: 7 fev. 2019.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4673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55" y="5420052"/>
            <a:ext cx="1751596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54" y="4908083"/>
            <a:ext cx="10800346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54" y="4562475"/>
            <a:ext cx="9714496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908705"/>
            <a:ext cx="1128562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" pitchFamily="34" charset="0"/>
                <a:cs typeface="Arial" pitchFamily="34" charset="0"/>
              </a:rPr>
              <a:t>DOCUMENTO PUBLICADO EM SITE/PORTAL</a:t>
            </a: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Elementos essenciais: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AUTOR.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Título da informação ou serviço ou produto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Versão ou edição (se houver). Local, data. Descrição física do meio eletrônico. 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OLIVEIRA,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Aloídes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Souza de.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Família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um desafio para os assistentes sociais. São Paulo, 1 jun. 2012. Portal: Âmbito Jurídico. Disponível em: https://ambitojuridico.com.br/edicoes/revista-101/familia-um-desafio-para-os-assistentes-sociais/. Acesso em: 18 nov. 2018. 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50195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703753"/>
            <a:ext cx="1128562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" pitchFamily="34" charset="0"/>
                <a:cs typeface="Arial" pitchFamily="34" charset="0"/>
              </a:rPr>
              <a:t>DOCUMENTO PUBLICADO EM SITE/PORTAL</a:t>
            </a: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PLATAFORMA de força, equilíbrio e salto da marca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EMGSystem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do Brasil. São José dos Campos, 2019. Portal: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EMGSystem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do Brasil. Disponível em: http://www.emgsystem.com.br/p/plataforma-de-avaliacao-postural/. Acesso em: 10 set. 2019.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SOARES, Lucas.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Ritmo de vacinação contra a Covid-19 cai na semana e Sul de Minas aplica 17 mil doses a menos.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[S. l.], 2021. Portal: G1. Disponível em: https://g1.globo.com/mg/sul-de-minas/noticia/2021/03/19/ritmo-de-vacinacao-contra-a-covid-19-cai-na-semana-e-sul-de-minas-aplica-17-mil-doses-a-menos.ghtml. Acesso em: 19 mar. 2021.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849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53454" y="5125453"/>
            <a:ext cx="8349914" cy="40907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768379"/>
            <a:ext cx="11430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REFERÊNCIA</a:t>
            </a:r>
            <a:b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Conjunto padronizado de elementos descritivos que permitem a identificação de um documento.</a:t>
            </a:r>
          </a:p>
          <a:p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LIVRO</a:t>
            </a:r>
          </a:p>
          <a:p>
            <a:pPr algn="ctr"/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Elementos essenciais:</a:t>
            </a:r>
          </a:p>
          <a:p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AUTOR. </a:t>
            </a: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Título: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 subtítulo. edição. Local: Editora, data.</a:t>
            </a:r>
          </a:p>
          <a:p>
            <a:endParaRPr lang="pt-BR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PAES, M. L. </a:t>
            </a: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: teoria e prática. 3. ed. Rio de Janeiro: FGV, 2004.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78097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908705"/>
            <a:ext cx="112856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" pitchFamily="34" charset="0"/>
                <a:cs typeface="Arial" pitchFamily="34" charset="0"/>
              </a:rPr>
              <a:t>CORRESPONDÊNCIA EM MEIO ELETRÔNICO</a:t>
            </a:r>
          </a:p>
          <a:p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Elementos essenciais: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REMETENTE (Autor).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Título ou denominação (assunto).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Destinatário: (nome completo). Local, data. Descrição (tipo).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i="1" dirty="0">
                <a:latin typeface="Arial" pitchFamily="34" charset="0"/>
                <a:cs typeface="Arial" pitchFamily="34" charset="0"/>
              </a:rPr>
              <a:t>E-mail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SILVA, Yara Ribeiro de Moura.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Produção científica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Destinatário: Sergio Silva. [S. l.], 12 jul. 2018. 1 mensagem eletrônica. Enviada por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e-mail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25209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463" y="2819399"/>
            <a:ext cx="502443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719519"/>
            <a:ext cx="1128562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" pitchFamily="34" charset="0"/>
                <a:cs typeface="Arial" pitchFamily="34" charset="0"/>
              </a:rPr>
              <a:t>CORRESPONDÊNCIA EM MEIO ELETRÔNICO</a:t>
            </a:r>
          </a:p>
          <a:p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r>
              <a:rPr lang="pt-BR" sz="3200" b="1" dirty="0" err="1">
                <a:latin typeface="Arial" pitchFamily="34" charset="0"/>
                <a:cs typeface="Arial" pitchFamily="34" charset="0"/>
              </a:rPr>
              <a:t>WhatsApp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endParaRPr lang="pt-BR" sz="32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PORTELA, Patrícia de Oliveira.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[Divulgação Projeto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Biblios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].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Destinatário: BCMON Atendimento. [S. l.], 18 jan. 2021. 1 mensagem eletrônica. Enviada por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WhatsApp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Se não houver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título (assunto)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, atribuir uma</a:t>
            </a: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 palavra ou frase que identifique o conteúdo do </a:t>
            </a: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documento, entre colchetes. 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08542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908705"/>
            <a:ext cx="112856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" pitchFamily="34" charset="0"/>
                <a:cs typeface="Arial" pitchFamily="34" charset="0"/>
              </a:rPr>
              <a:t>Documento publicado em Blog</a:t>
            </a:r>
          </a:p>
          <a:p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Elementos essenciais: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AUTOR. Título da informação.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In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AUTOR do blog.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Título do blog.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Local, data. Descrição física do meio eletrônico.  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LARA, Rodrigo. O verdadeiro Drácula.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In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ALEXANDRE FILHO, Paulo.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História blog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[Recife], 14 ago. 2014. Disponível em: https://historiablog.org/2014/08/14/o-verdadeiro-dracula/. Acesso em: 7 fev. 2019.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37446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428206"/>
            <a:ext cx="1981199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658277"/>
            <a:ext cx="1128562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i="1" dirty="0" err="1">
                <a:latin typeface="Arial" pitchFamily="34" charset="0"/>
                <a:cs typeface="Arial" pitchFamily="34" charset="0"/>
              </a:rPr>
              <a:t>Content</a:t>
            </a:r>
            <a:r>
              <a:rPr lang="pt-BR" sz="4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4000" b="1" i="1" dirty="0" err="1">
                <a:latin typeface="Arial" pitchFamily="34" charset="0"/>
                <a:cs typeface="Arial" pitchFamily="34" charset="0"/>
              </a:rPr>
              <a:t>Sharing</a:t>
            </a:r>
            <a:endParaRPr lang="pt-BR" sz="4000" b="1" i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Elementos essenciais: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AUTOR.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Título da informação ou produto ou serviço,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versão ou edição (se houver). Local, data. Descrição física do meio eletrônico.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RUBIN, Daniele.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ECA: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resumo. [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S. l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.], 2 jun. 2014.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Slideshare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Estatuto da Criança e do Adolescente. Disponível em: https://pt.slideshare.net/danirubim23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/eca-35390928. Acesso em: 31 out. 2020.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Documento publicado no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Slideshare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Seguir o mesmo modelo para documentos publicados no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Prezi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 outros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Content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Sharing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28997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658277"/>
            <a:ext cx="112856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err="1">
                <a:latin typeface="Arial" pitchFamily="34" charset="0"/>
                <a:cs typeface="Arial" pitchFamily="34" charset="0"/>
              </a:rPr>
              <a:t>Facebook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Elementos essenciais: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AUTOR.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Título da informação ou produto ou serviço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Local, data. Descrição física do meio eletrônico.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THEATRO MUNICIPAL DO RIO DE JANEIRO.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Visitas guiadas para escolas.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Rio de Janeiro, 7 fev. 2019. </a:t>
            </a:r>
          </a:p>
          <a:p>
            <a:r>
              <a:rPr lang="pt-BR" sz="2800" dirty="0" err="1">
                <a:latin typeface="Arial" pitchFamily="34" charset="0"/>
                <a:cs typeface="Arial" pitchFamily="34" charset="0"/>
              </a:rPr>
              <a:t>Facebook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@theatro.municipal.3. Disponível em: https://www.facebook.com/theatro.municipal.3/photos/a.299576830087637/2295642367147730/?type=3&amp;theater. Acesso em: 9 fev. 2019.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29810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658277"/>
            <a:ext cx="1128562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err="1">
                <a:latin typeface="Arial" pitchFamily="34" charset="0"/>
                <a:cs typeface="Arial" pitchFamily="34" charset="0"/>
              </a:rPr>
              <a:t>Twitter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Elementos essenciais: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AUTOR.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Título da informação ou produto ou serviço.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Local, data. Descrição física do meio eletrônico. 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SEBRAE.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Ação contra a mudança global do clima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[Brasília, DF], 7 fev. 2019.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Twitter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@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sebrae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Disponível em: https://twitter.com/</a:t>
            </a:r>
          </a:p>
          <a:p>
            <a:r>
              <a:rPr lang="pt-BR" sz="2800" dirty="0" err="1">
                <a:latin typeface="Arial" pitchFamily="34" charset="0"/>
                <a:cs typeface="Arial" pitchFamily="34" charset="0"/>
              </a:rPr>
              <a:t>search?q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=A%C3%87%C3%83O%20contra%20a%20mudan%C3%A7a%20global%20do%20clima&amp;src=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typd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Acesso em: 8 fev. 2019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25778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658277"/>
            <a:ext cx="112856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" pitchFamily="34" charset="0"/>
                <a:cs typeface="Arial" pitchFamily="34" charset="0"/>
              </a:rPr>
              <a:t>Sistemas de </a:t>
            </a:r>
            <a:r>
              <a:rPr lang="pt-BR" sz="4000" b="1" dirty="0" err="1">
                <a:latin typeface="Arial" pitchFamily="34" charset="0"/>
                <a:cs typeface="Arial" pitchFamily="34" charset="0"/>
              </a:rPr>
              <a:t>webconferência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CURY, Cláudia Engler. [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Cláudia Engler Cury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depoimento]. Entrevistadoras: Andréa Carla Agnes Silva Pinto e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Éfer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Aires da Silva. Uberaba, nov. 2020. 1 arquivo MP4. Plataforma Zoom. Entrevista realizada durante no Seminário Temático C. Revista Brasileira de História da Educação (2016-2019).</a:t>
            </a:r>
          </a:p>
          <a:p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Entrevista realizada por meio da</a:t>
            </a:r>
          </a:p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plataforma Zoom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73407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658277"/>
            <a:ext cx="1128562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REGRAS DE APRESENTAÇÃO</a:t>
            </a:r>
          </a:p>
          <a:p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800" dirty="0">
                <a:latin typeface="Arial" pitchFamily="34" charset="0"/>
                <a:cs typeface="Arial" pitchFamily="34" charset="0"/>
              </a:rPr>
              <a:t>As referências dos documentos citados em um trabalho devem ser ordenadas de acordo com um dos sistemas utilizados para citação no texto, conforme  ABNT NBR 10520/2002:</a:t>
            </a:r>
          </a:p>
          <a:p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marL="2743200" lvl="5" indent="-457200">
              <a:buFont typeface="Wingdings" pitchFamily="2" charset="2"/>
              <a:buChar char="ü"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Ordem numérica crescente</a:t>
            </a:r>
          </a:p>
          <a:p>
            <a:pPr lvl="5"/>
            <a:r>
              <a:rPr lang="pt-BR" sz="3200" dirty="0">
                <a:latin typeface="Arial" pitchFamily="34" charset="0"/>
                <a:cs typeface="Arial" pitchFamily="34" charset="0"/>
              </a:rPr>
              <a:t>    (sistema de chamada numérico);</a:t>
            </a:r>
          </a:p>
          <a:p>
            <a:pPr marL="2743200" lvl="5" indent="-457200">
              <a:buFont typeface="Wingdings" pitchFamily="2" charset="2"/>
              <a:buChar char="ü"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marL="2743200" lvl="5" indent="-457200">
              <a:buFont typeface="Wingdings" pitchFamily="2" charset="2"/>
              <a:buChar char="ü"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Ordem alfabética dos elementos </a:t>
            </a:r>
          </a:p>
          <a:p>
            <a:pPr lvl="5"/>
            <a:r>
              <a:rPr lang="pt-BR" sz="3200" dirty="0">
                <a:latin typeface="Arial" pitchFamily="34" charset="0"/>
                <a:cs typeface="Arial" pitchFamily="34" charset="0"/>
              </a:rPr>
              <a:t>    (sistema de chamada alfabético).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7131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658277"/>
            <a:ext cx="112856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REGRAS DE APRESENTAÇÃO</a:t>
            </a:r>
          </a:p>
          <a:p>
            <a:pPr algn="ctr"/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Na lista de referências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: espaço simples entre linhas, alinhadas à margem esquerda e um espaço simples em branco para separá-las.</a:t>
            </a:r>
          </a:p>
          <a:p>
            <a:endParaRPr lang="pt-BR" sz="3200" dirty="0">
              <a:latin typeface="Arial" pitchFamily="34" charset="0"/>
              <a:cs typeface="Arial" pitchFamily="34" charset="0"/>
            </a:endParaRPr>
          </a:p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No rodapé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: alinhadas à margem esquerda e, a partir da segunda linha, abaixo da primeira palavra, destacando o expoente.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53810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39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4950" y="-2305050"/>
            <a:ext cx="6097587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854219" y="284566"/>
            <a:ext cx="43283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latin typeface="Arial" pitchFamily="34" charset="0"/>
                <a:cs typeface="Arial" pitchFamily="34" charset="0"/>
              </a:rPr>
              <a:t>Sistema Alfabético</a:t>
            </a:r>
          </a:p>
        </p:txBody>
      </p:sp>
      <p:sp>
        <p:nvSpPr>
          <p:cNvPr id="3" name="Retângulo 2"/>
          <p:cNvSpPr/>
          <p:nvPr/>
        </p:nvSpPr>
        <p:spPr>
          <a:xfrm>
            <a:off x="6298655" y="284566"/>
            <a:ext cx="4267200" cy="587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latin typeface="Arial" pitchFamily="34" charset="0"/>
                <a:cs typeface="Arial" pitchFamily="34" charset="0"/>
              </a:rPr>
              <a:t>Sistema Numérico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39656A7-6A6C-4CC5-8369-681FABE2BC4C}"/>
              </a:ext>
            </a:extLst>
          </p:cNvPr>
          <p:cNvSpPr txBox="1"/>
          <p:nvPr/>
        </p:nvSpPr>
        <p:spPr>
          <a:xfrm>
            <a:off x="854219" y="872547"/>
            <a:ext cx="4328375" cy="5632311"/>
          </a:xfrm>
          <a:prstGeom prst="rect">
            <a:avLst/>
          </a:prstGeom>
          <a:noFill/>
          <a:ln w="1270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REFERÊNCIAS</a:t>
            </a:r>
            <a:endParaRPr kumimoji="0" lang="pt-BR" sz="9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ANDRADE, C. D. Uma prosa (inédita) com Carlos Drumond de Andrade. </a:t>
            </a:r>
            <a:r>
              <a:rPr kumimoji="0" lang="pt-BR" sz="9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Caros Amigos,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São Paulo, n. 29, p, 12-15, ago. 1999.</a:t>
            </a:r>
            <a:b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pt-BR" sz="9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BAKHTIN, M. </a:t>
            </a:r>
            <a:r>
              <a:rPr kumimoji="0" lang="pt-BR" sz="9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Estética da criação verbal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São Paulo: Martins Fontes, 1979.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BAKHTIN, M. </a:t>
            </a:r>
            <a:r>
              <a:rPr kumimoji="0" lang="pt-BR" sz="9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Marxismo e filosofia da linguagem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7. ed. São Paulo: Hucitec, 1995.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BENTES, A. C. Linguística textual. </a:t>
            </a:r>
            <a:r>
              <a:rPr kumimoji="0" lang="pt-BR" sz="9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MUSSALIN, F.; BENTES, A. C</a:t>
            </a:r>
            <a:r>
              <a:rPr kumimoji="0" lang="pt-BR" sz="9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Introdução à linguística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domínios e fronteiras. São Paulo: Cortez, 2001. v. 2, p. 245-285.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BRASIL. Secretaria de Educação Fundamental. </a:t>
            </a:r>
            <a:r>
              <a:rPr kumimoji="0" lang="pt-BR" sz="9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Parâmetros curriculares nacionais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língua portuguesa. Brasília, DF: Secretaria de Educação Fundamental, 1997.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COSTA VAL, M. G. </a:t>
            </a:r>
            <a:r>
              <a:rPr kumimoji="0" lang="pt-BR" sz="9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Redação e textualidade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São Paulo: Martins Fontes, 1991.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DELL’ISOLA, R. L. P. </a:t>
            </a:r>
            <a:r>
              <a:rPr kumimoji="0" lang="pt-BR" sz="9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Retextualização de gêneros escritos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Rio de Janeiro: Lucerna, 2007.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9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FARACO, C. A. A norma-padrão brasileira: desembaraçando alguns nós. </a:t>
            </a:r>
            <a:r>
              <a:rPr kumimoji="0" lang="pt-BR" sz="9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BAGNO, M. </a:t>
            </a:r>
            <a:r>
              <a:rPr kumimoji="0" lang="pt-BR" sz="9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Linguística da norma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São Paulo: Loyola, 2002. cap. 3, p. 37-61.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LOPES-ROSSI, M. A. G. A produção escrita de gêneros discursivos em sala de aula: aspectos teóricos e sequência didática. </a:t>
            </a:r>
            <a:r>
              <a:rPr kumimoji="0" lang="pt-BR" sz="9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Signum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estudos da linguagem,</a:t>
            </a:r>
            <a:r>
              <a:rPr kumimoji="0" lang="pt-BR" sz="9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Londrina, n. 15, p. 223-245, dez. 2012.</a:t>
            </a:r>
            <a:r>
              <a:rPr kumimoji="0" lang="pt-BR" sz="9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Disponivel em: http://www.uel.br/revistas/uel/index.php/signum/article/viewFile/13039/12518. Acesso em: 6 ago. 2018.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MATENCIO, M. L. M. </a:t>
            </a:r>
            <a:r>
              <a:rPr kumimoji="0" lang="pt-BR" sz="9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Leitura, produção de texto e a escola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Campinas: Mercado de Letras, 2000.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 </a:t>
            </a:r>
            <a:b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RUIZ, E. M. S. D.  </a:t>
            </a:r>
            <a:r>
              <a:rPr kumimoji="0" lang="pt-BR" sz="9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Como se corrige redação na escola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1998. Tese (Doutorado) - Instituto de Estudos da Linguagem, Universidade Estadual de Campinas, Campinas. Disponível em: http://www.repositorio.unicamp.br/handle/REPOSIP/269074. Acesso em: 24 jul. 2018.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654" y="872547"/>
            <a:ext cx="4267200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29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768379"/>
            <a:ext cx="11430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REGRAS GERAIS</a:t>
            </a:r>
          </a:p>
          <a:p>
            <a:b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As referências podem aparecer:</a:t>
            </a:r>
          </a:p>
          <a:p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No rodapé;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Em lista de referências;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No final de textos, partes ou seções;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Antes de resumos, resenhas, recensões.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6014829" y="3087196"/>
            <a:ext cx="3662990" cy="95410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Trabalhos</a:t>
            </a:r>
            <a:r>
              <a:rPr lang="pt-BR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acadêmicos </a:t>
            </a:r>
          </a:p>
          <a:p>
            <a:pPr algn="ctr"/>
            <a:r>
              <a:rPr lang="pt-BR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artigos de revista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007" y="2807723"/>
            <a:ext cx="325044" cy="151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45914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40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4950" y="-2305050"/>
            <a:ext cx="6097587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818147" y="284566"/>
            <a:ext cx="108524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REFERÊNCIAS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625642" y="1793827"/>
            <a:ext cx="1104499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FUCHS, A. M. S.; FRANÇA, M. N.; PINHEIRO, M. S. F. Guia para normalização de publicações técnico-científicas. Uberlândia: EDUFU, 2013. Disponível em: http://www.edufu.ufu.br/sites/edufu.ufu.br/files/e-book_guia_de_normalizacao_2018_0.pdf. Acesso em: 5 dez. 2018.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4948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Versões Logo Biblioteca-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6859" y="3724557"/>
            <a:ext cx="3798282" cy="2289161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1937657" y="1719746"/>
            <a:ext cx="83166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Em caso de dúvida entre em</a:t>
            </a:r>
          </a:p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contato clicando aqui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796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53454" y="3771027"/>
            <a:ext cx="3007893" cy="51221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1185704"/>
            <a:ext cx="11638546" cy="453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Elemento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(autor, entidade ou título - primeira palavra), registrado em letras maiúsculas, que determina a </a:t>
            </a:r>
          </a:p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entrada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de uma referência.</a:t>
            </a:r>
          </a:p>
          <a:p>
            <a:pPr algn="ctr"/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RIBEIRO JUNIOR, J.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 que é positivismo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12. ed. São Paulo: Brasiliense, 2008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sobrenome do autor (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pessoa física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) é separado do 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prenome (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por extenso ou abreviado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) por vírgula.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553454" y="570151"/>
            <a:ext cx="10800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ENTRADA</a:t>
            </a:r>
          </a:p>
        </p:txBody>
      </p:sp>
    </p:spTree>
    <p:extLst>
      <p:ext uri="{BB962C8B-B14F-4D97-AF65-F5344CB8AC3E}">
        <p14:creationId xmlns:p14="http://schemas.microsoft.com/office/powerpoint/2010/main" val="4200485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41423" y="4276352"/>
            <a:ext cx="11177335" cy="51221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1185704"/>
            <a:ext cx="111653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 entrada para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pessoa jurídica</a:t>
            </a:r>
          </a:p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(empresas, associações, órgãos governamentais) </a:t>
            </a:r>
          </a:p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é feita pela forma como é conhecida ou se destaca </a:t>
            </a:r>
          </a:p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no documento (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por extenso ou abreviada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ctr"/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UNIVERSIDADE FEDERAL DE UBERLÂNDIA. Instituto de Letras e Linguística.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Projeto pedagógico do curso de letras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licenciatura plena em letras: habilitação em português e literatura de língua portuguesa. Uberlândia: UFU/ILEEL, 2007.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553454" y="570151"/>
            <a:ext cx="10800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4000" b="1" dirty="0">
                <a:latin typeface="Arial" pitchFamily="34" charset="0"/>
                <a:cs typeface="Arial" pitchFamily="34" charset="0"/>
              </a:rPr>
              <a:t>AUTORIA – PESSOA JURÍDICA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4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0" y="4254667"/>
            <a:ext cx="10488781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tângulo 8"/>
          <p:cNvSpPr/>
          <p:nvPr/>
        </p:nvSpPr>
        <p:spPr>
          <a:xfrm>
            <a:off x="652460" y="4740442"/>
            <a:ext cx="3007893" cy="51221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53" y="1848352"/>
            <a:ext cx="6112041" cy="521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1185704"/>
            <a:ext cx="111653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BRASIL. Ministério da Educação.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Tecnologias aplicadas ao ensino de biologia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: plantas medicinais do cerrado brasileiro. Goiânia: Universidade Federal de Goiás, 2015.</a:t>
            </a:r>
          </a:p>
          <a:p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SÃO PAULO (Município). Prefeitura. Coordenadoria Geral de Planejamento.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Custos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de urbanização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. São Paulo: Prefeitura Municipal de São Paulo, 1979.</a:t>
            </a: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553454" y="570151"/>
            <a:ext cx="10800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4000" b="1" dirty="0">
                <a:latin typeface="Arial" pitchFamily="34" charset="0"/>
                <a:cs typeface="Arial" pitchFamily="34" charset="0"/>
              </a:rPr>
              <a:t>AUTORIA – PESSOA JURÍDICA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909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53454" y="3755638"/>
            <a:ext cx="10972799" cy="51221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54" y="2688609"/>
            <a:ext cx="7526021" cy="490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1185704"/>
            <a:ext cx="1118936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Dois ou mais autores são separados entre si por ponto e vírgula</a:t>
            </a:r>
            <a:r>
              <a:rPr lang="pt-BR" sz="2800" dirty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b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MILL, D. R. S.; RIBEIRO, L. R. C.; OLIVEIRA, M. R. G.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Polidocência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na educação a distância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múltiplos enfoques. São Carlos: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EdUFSCar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2010.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SCHRAIBER, L. B.; D’OLIVEIRA, A</a:t>
            </a:r>
            <a:r>
              <a:rPr lang="pt-BR" sz="2400" spc="-150" dirty="0">
                <a:latin typeface="Arial" pitchFamily="34" charset="0"/>
                <a:cs typeface="Arial" pitchFamily="34" charset="0"/>
              </a:rPr>
              <a:t>. F. P. L.; FALCÃO, M. T. C.;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FIGUEIREDO, W. S.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Violência dói e não é direito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a violência contra a mulher, a saúde e os direitos humanos. São Paulo: Editora UNESP, 2005.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Para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quatro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ou mais autores convém indicar todos.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53454" y="570151"/>
            <a:ext cx="10800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4000" b="1" dirty="0">
                <a:latin typeface="Arial" pitchFamily="34" charset="0"/>
                <a:cs typeface="Arial" pitchFamily="34" charset="0"/>
              </a:rPr>
              <a:t>AUTORIA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76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54" y="4276725"/>
            <a:ext cx="3980446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553454" y="1185704"/>
            <a:ext cx="113578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800" dirty="0">
                <a:latin typeface="Arial" pitchFamily="34" charset="0"/>
                <a:cs typeface="Arial" pitchFamily="34" charset="0"/>
              </a:rPr>
              <a:t>Para quatro ou mais autores também é </a:t>
            </a:r>
          </a:p>
          <a:p>
            <a:pPr algn="ctr"/>
            <a:r>
              <a:rPr lang="pt-BR" sz="2800" dirty="0">
                <a:latin typeface="Arial" pitchFamily="34" charset="0"/>
                <a:cs typeface="Arial" pitchFamily="34" charset="0"/>
              </a:rPr>
              <a:t>permitido mencionar apenas o primeiro, </a:t>
            </a:r>
          </a:p>
          <a:p>
            <a:pPr algn="ctr"/>
            <a:r>
              <a:rPr lang="pt-BR" sz="2800" dirty="0">
                <a:latin typeface="Arial" pitchFamily="34" charset="0"/>
                <a:cs typeface="Arial" pitchFamily="34" charset="0"/>
              </a:rPr>
              <a:t>seguido da expressão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et al.</a:t>
            </a:r>
          </a:p>
          <a:p>
            <a:pPr algn="ctr"/>
            <a:endParaRPr lang="pt-BR" sz="2800" dirty="0">
              <a:latin typeface="Arial" pitchFamily="34" charset="0"/>
              <a:cs typeface="Arial" pitchFamily="34" charset="0"/>
            </a:endParaRPr>
          </a:p>
          <a:p>
            <a:b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itchFamily="34" charset="0"/>
                <a:cs typeface="Arial" pitchFamily="34" charset="0"/>
              </a:rPr>
              <a:t>SCHRAIBER, L. B.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et al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Violência dói e não é direito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a violência contra a mulher, a saúde e os direitos humanos. São Paulo: Editora UNESP, 2005.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53454" y="570151"/>
            <a:ext cx="10800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4000" b="1" dirty="0">
                <a:latin typeface="Arial" pitchFamily="34" charset="0"/>
                <a:cs typeface="Arial" pitchFamily="34" charset="0"/>
              </a:rPr>
              <a:t>AUTORIA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336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5775</TotalTime>
  <Words>3607</Words>
  <Application>Microsoft Office PowerPoint</Application>
  <PresentationFormat>Widescreen</PresentationFormat>
  <Paragraphs>374</Paragraphs>
  <Slides>41</Slides>
  <Notes>29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Clara</dc:creator>
  <cp:lastModifiedBy>Patrícia de Oliveira Portela</cp:lastModifiedBy>
  <cp:revision>91</cp:revision>
  <dcterms:created xsi:type="dcterms:W3CDTF">2021-09-28T22:14:54Z</dcterms:created>
  <dcterms:modified xsi:type="dcterms:W3CDTF">2022-08-11T14:39:40Z</dcterms:modified>
</cp:coreProperties>
</file>